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7"/>
  </p:notesMasterIdLst>
  <p:sldIdLst>
    <p:sldId id="346" r:id="rId3"/>
    <p:sldId id="508" r:id="rId4"/>
    <p:sldId id="506" r:id="rId5"/>
    <p:sldId id="437" r:id="rId6"/>
    <p:sldId id="524" r:id="rId7"/>
    <p:sldId id="520" r:id="rId8"/>
    <p:sldId id="518" r:id="rId9"/>
    <p:sldId id="491" r:id="rId10"/>
    <p:sldId id="517" r:id="rId11"/>
    <p:sldId id="521" r:id="rId12"/>
    <p:sldId id="519" r:id="rId13"/>
    <p:sldId id="522" r:id="rId14"/>
    <p:sldId id="544" r:id="rId15"/>
    <p:sldId id="523" r:id="rId16"/>
    <p:sldId id="525" r:id="rId17"/>
    <p:sldId id="527" r:id="rId18"/>
    <p:sldId id="526" r:id="rId19"/>
    <p:sldId id="528" r:id="rId20"/>
    <p:sldId id="529" r:id="rId21"/>
    <p:sldId id="530" r:id="rId22"/>
    <p:sldId id="531" r:id="rId23"/>
    <p:sldId id="532" r:id="rId24"/>
    <p:sldId id="533" r:id="rId25"/>
    <p:sldId id="534" r:id="rId26"/>
    <p:sldId id="536" r:id="rId27"/>
    <p:sldId id="535" r:id="rId28"/>
    <p:sldId id="537" r:id="rId29"/>
    <p:sldId id="538" r:id="rId30"/>
    <p:sldId id="539" r:id="rId31"/>
    <p:sldId id="540" r:id="rId32"/>
    <p:sldId id="541" r:id="rId33"/>
    <p:sldId id="542" r:id="rId34"/>
    <p:sldId id="543" r:id="rId35"/>
    <p:sldId id="367" r:id="rId3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448" autoAdjust="0"/>
  </p:normalViewPr>
  <p:slideViewPr>
    <p:cSldViewPr snapToGrid="0">
      <p:cViewPr varScale="1">
        <p:scale>
          <a:sx n="67" d="100"/>
          <a:sy n="67" d="100"/>
        </p:scale>
        <p:origin x="1106" y="55"/>
      </p:cViewPr>
      <p:guideLst>
        <p:guide orient="horz" pos="2160"/>
        <p:guide pos="3840"/>
      </p:guideLst>
    </p:cSldViewPr>
  </p:slideViewPr>
  <p:notesTextViewPr>
    <p:cViewPr>
      <p:scale>
        <a:sx n="1" d="1"/>
        <a:sy n="1" d="1"/>
      </p:scale>
      <p:origin x="0" y="0"/>
    </p:cViewPr>
  </p:notesTextViewPr>
  <p:notesViewPr>
    <p:cSldViewPr snapToGrid="0">
      <p:cViewPr varScale="1">
        <p:scale>
          <a:sx n="51" d="100"/>
          <a:sy n="51" d="100"/>
        </p:scale>
        <p:origin x="2658"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2021/3/8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xfrm>
            <a:off x="481013" y="1279525"/>
            <a:ext cx="6140450" cy="3454400"/>
          </a:xfrm>
        </p:spPr>
      </p:sp>
      <p:sp>
        <p:nvSpPr>
          <p:cNvPr id="18434" name="备注占位符 2"/>
          <p:cNvSpPr>
            <a:spLocks noGrp="1"/>
          </p:cNvSpPr>
          <p:nvPr>
            <p:ph type="body"/>
          </p:nvPr>
        </p:nvSpPr>
        <p:spPr/>
        <p:txBody>
          <a:bodyPr wrap="square" lIns="96661" tIns="48331" rIns="96661" bIns="48331" anchor="t"/>
          <a:lstStyle/>
          <a:p>
            <a:pPr lvl="0" eaLnBrk="1" hangingPunct="1">
              <a:spcBef>
                <a:spcPct val="0"/>
              </a:spcBef>
            </a:pPr>
            <a:endParaRPr lang="zh-CN" altLang="en-US">
              <a:ea typeface="宋体" panose="02010600030101010101" pitchFamily="2" charset="-122"/>
            </a:endParaRPr>
          </a:p>
        </p:txBody>
      </p:sp>
      <p:sp>
        <p:nvSpPr>
          <p:cNvPr id="18435" name="灯片编号占位符 3"/>
          <p:cNvSpPr>
            <a:spLocks noGrp="1"/>
          </p:cNvSpPr>
          <p:nvPr>
            <p:ph type="sldNum" sz="quarter"/>
          </p:nvPr>
        </p:nvSpPr>
        <p:spPr>
          <a:xfrm>
            <a:off x="4021138" y="9721850"/>
            <a:ext cx="3076575" cy="511175"/>
          </a:xfrm>
          <a:prstGeom prst="rect">
            <a:avLst/>
          </a:prstGeom>
          <a:noFill/>
          <a:ln w="9525">
            <a:noFill/>
          </a:ln>
        </p:spPr>
        <p:txBody>
          <a:bodyPr wrap="square" lIns="96661" tIns="48331" rIns="96661" bIns="48331" anchor="b"/>
          <a:lstStyle/>
          <a:p>
            <a:pPr marL="0" lvl="0" indent="0" algn="r" eaLnBrk="1" latinLnBrk="0" hangingPunct="1"/>
            <a:fld id="{9A0DB2DC-4C9A-4742-B13C-FB6460FD3503}" type="slidenum">
              <a:rPr lang="zh-CN" altLang="en-US" sz="1300">
                <a:latin typeface="Arial" panose="020B0604020202020204" pitchFamily="34" charset="0"/>
                <a:ea typeface="宋体" panose="02010600030101010101" pitchFamily="2" charset="-122"/>
              </a:rPr>
              <a:t>1</a:t>
            </a:fld>
            <a:endParaRPr lang="zh-CN" altLang="en-US" sz="130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676867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smtClean="0"/>
              <a:t>可以去检索下</a:t>
            </a:r>
            <a:r>
              <a:rPr lang="en-US" altLang="zh-CN" dirty="0" err="1" smtClean="0"/>
              <a:t>wos</a:t>
            </a:r>
            <a:r>
              <a:rPr lang="zh-CN" altLang="en-US" dirty="0" smtClean="0"/>
              <a:t>看看英文的情况，关键词或许不好处理。</a:t>
            </a:r>
            <a:endParaRPr lang="en-US" altLang="zh-CN" dirty="0" smtClean="0"/>
          </a:p>
          <a:p>
            <a:r>
              <a:rPr lang="zh-CN" altLang="en-US" dirty="0" smtClean="0"/>
              <a:t>思考：有其他方式处理吗？</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smtClean="0"/>
              <a:t>吴军</a:t>
            </a:r>
            <a:r>
              <a:rPr lang="en-US" altLang="zh-CN" dirty="0" smtClean="0"/>
              <a:t>《</a:t>
            </a:r>
            <a:r>
              <a:rPr lang="zh-CN" altLang="en-US" dirty="0" smtClean="0"/>
              <a:t>数学之美</a:t>
            </a:r>
            <a:r>
              <a:rPr lang="en-US" altLang="zh-CN" dirty="0" smtClean="0"/>
              <a:t>》</a:t>
            </a:r>
            <a:r>
              <a:rPr lang="zh-CN" altLang="en-US" dirty="0" smtClean="0"/>
              <a:t>中提到了。</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xfrm>
            <a:off x="481013" y="1279525"/>
            <a:ext cx="6140450" cy="3454400"/>
          </a:xfrm>
        </p:spPr>
      </p:sp>
      <p:sp>
        <p:nvSpPr>
          <p:cNvPr id="18434" name="备注占位符 2"/>
          <p:cNvSpPr>
            <a:spLocks noGrp="1"/>
          </p:cNvSpPr>
          <p:nvPr>
            <p:ph type="body"/>
          </p:nvPr>
        </p:nvSpPr>
        <p:spPr/>
        <p:txBody>
          <a:bodyPr wrap="square" lIns="96661" tIns="48331" rIns="96661" bIns="48331" anchor="t"/>
          <a:lstStyle/>
          <a:p>
            <a:pPr lvl="0" eaLnBrk="1" hangingPunct="1">
              <a:spcBef>
                <a:spcPct val="0"/>
              </a:spcBef>
            </a:pPr>
            <a:endParaRPr lang="zh-CN" altLang="en-US">
              <a:ea typeface="宋体" panose="02010600030101010101" pitchFamily="2" charset="-122"/>
            </a:endParaRPr>
          </a:p>
        </p:txBody>
      </p:sp>
      <p:sp>
        <p:nvSpPr>
          <p:cNvPr id="18435" name="灯片编号占位符 3"/>
          <p:cNvSpPr>
            <a:spLocks noGrp="1"/>
          </p:cNvSpPr>
          <p:nvPr>
            <p:ph type="sldNum" sz="quarter"/>
          </p:nvPr>
        </p:nvSpPr>
        <p:spPr>
          <a:xfrm>
            <a:off x="4021138" y="9721850"/>
            <a:ext cx="3076575" cy="511175"/>
          </a:xfrm>
          <a:prstGeom prst="rect">
            <a:avLst/>
          </a:prstGeom>
          <a:noFill/>
          <a:ln w="9525">
            <a:noFill/>
          </a:ln>
        </p:spPr>
        <p:txBody>
          <a:bodyPr wrap="square" lIns="96661" tIns="48331" rIns="96661" bIns="48331" anchor="b"/>
          <a:lstStyle/>
          <a:p>
            <a:pPr marL="0" lvl="0" indent="0" algn="r" eaLnBrk="1" latinLnBrk="0" hangingPunct="1"/>
            <a:fld id="{9A0DB2DC-4C9A-4742-B13C-FB6460FD3503}" type="slidenum">
              <a:rPr lang="zh-CN" altLang="en-US" sz="1300">
                <a:latin typeface="Arial" panose="020B0604020202020204" pitchFamily="34" charset="0"/>
                <a:ea typeface="宋体" panose="02010600030101010101" pitchFamily="2" charset="-122"/>
              </a:rPr>
              <a:t>2</a:t>
            </a:fld>
            <a:endParaRPr lang="zh-CN" altLang="en-US" sz="1300">
              <a:latin typeface="Arial" panose="020B060402020202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gensim</a:t>
            </a:r>
            <a:r>
              <a:rPr lang="zh-CN" altLang="en-US" sz="1200" b="0" i="0" kern="1200" dirty="0" smtClean="0">
                <a:solidFill>
                  <a:schemeClr val="tx1"/>
                </a:solidFill>
                <a:effectLst/>
                <a:latin typeface="+mn-lt"/>
                <a:ea typeface="+mn-ea"/>
                <a:cs typeface="+mn-cs"/>
              </a:rPr>
              <a:t>介绍 </a:t>
            </a:r>
            <a:r>
              <a:rPr lang="en-US" altLang="zh-CN" sz="1200" b="0" i="0" kern="1200" dirty="0" err="1" smtClean="0">
                <a:solidFill>
                  <a:schemeClr val="tx1"/>
                </a:solidFill>
                <a:effectLst/>
                <a:latin typeface="+mn-lt"/>
                <a:ea typeface="+mn-ea"/>
                <a:cs typeface="+mn-cs"/>
              </a:rPr>
              <a:t>gensim</a:t>
            </a:r>
            <a:r>
              <a:rPr lang="zh-CN" altLang="en-US" sz="1200" b="0" i="0" kern="1200" dirty="0" smtClean="0">
                <a:solidFill>
                  <a:schemeClr val="tx1"/>
                </a:solidFill>
                <a:effectLst/>
                <a:latin typeface="+mn-lt"/>
                <a:ea typeface="+mn-ea"/>
                <a:cs typeface="+mn-cs"/>
              </a:rPr>
              <a:t>是一款强大的自然语言处理工具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里面包括</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多常见模型</a:t>
            </a:r>
            <a:r>
              <a:rPr lang="en-US" altLang="zh-CN" sz="1200" b="0" i="0" kern="1200" dirty="0" smtClean="0">
                <a:solidFill>
                  <a:schemeClr val="tx1"/>
                </a:solidFill>
                <a:effectLst/>
                <a:latin typeface="+mn-lt"/>
                <a:ea typeface="+mn-ea"/>
                <a:cs typeface="+mn-cs"/>
              </a:rPr>
              <a:t>: - </a:t>
            </a:r>
            <a:r>
              <a:rPr lang="zh-CN" altLang="en-US" sz="1200" b="0" i="0" kern="1200" dirty="0" smtClean="0">
                <a:solidFill>
                  <a:schemeClr val="tx1"/>
                </a:solidFill>
                <a:effectLst/>
                <a:latin typeface="+mn-lt"/>
                <a:ea typeface="+mn-ea"/>
                <a:cs typeface="+mn-cs"/>
              </a:rPr>
              <a:t>基本的语料处理工具 </a:t>
            </a:r>
            <a:r>
              <a:rPr lang="en-US" altLang="zh-CN" sz="1200" b="0" i="0" kern="1200" dirty="0" smtClean="0">
                <a:solidFill>
                  <a:schemeClr val="tx1"/>
                </a:solidFill>
                <a:effectLst/>
                <a:latin typeface="+mn-lt"/>
                <a:ea typeface="+mn-ea"/>
                <a:cs typeface="+mn-cs"/>
              </a:rPr>
              <a:t>- LSI - LDA – HDP…</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dirty="0" smtClean="0"/>
              <a:t>原理：齐普夫定律什么的，就不讲了。</a:t>
            </a:r>
            <a:endParaRPr lang="en-US" altLang="zh-CN" dirty="0" smtClean="0"/>
          </a:p>
          <a:p>
            <a:r>
              <a:rPr lang="zh-CN" altLang="en-US" dirty="0" smtClean="0"/>
              <a:t>微博热点分析</a:t>
            </a:r>
            <a:r>
              <a:rPr lang="en-US" altLang="zh-CN" dirty="0" smtClean="0">
                <a:sym typeface="Wingdings" panose="05000000000000000000" pitchFamily="2" charset="2"/>
              </a:rPr>
              <a:t>(</a:t>
            </a:r>
            <a:r>
              <a:rPr lang="zh-CN" altLang="en-US" dirty="0" smtClean="0">
                <a:sym typeface="Wingdings" panose="05000000000000000000" pitchFamily="2" charset="2"/>
              </a:rPr>
              <a:t>放在微博更合适</a:t>
            </a:r>
            <a:r>
              <a:rPr lang="en-US" altLang="zh-CN" dirty="0" smtClean="0">
                <a:sym typeface="Wingdings" panose="05000000000000000000" pitchFamily="2" charset="2"/>
              </a:rPr>
              <a:t>)</a:t>
            </a:r>
            <a:r>
              <a:rPr lang="zh-CN" altLang="en-US" dirty="0" smtClean="0">
                <a:sym typeface="Wingdings" panose="05000000000000000000" pitchFamily="2" charset="2"/>
              </a:rPr>
              <a:t>：</a:t>
            </a:r>
            <a:endParaRPr lang="en-US" altLang="zh-CN" dirty="0" smtClean="0"/>
          </a:p>
          <a:p>
            <a:r>
              <a:rPr lang="en-US" altLang="zh-CN" dirty="0" smtClean="0"/>
              <a:t>http://www.wrd.cn/i/singleWeiboAnalysis/index.shtml?tab=2</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4098" name="图片 6"/>
          <p:cNvPicPr>
            <a:picLocks noChangeAspect="1"/>
          </p:cNvPicPr>
          <p:nvPr userDrawn="1"/>
        </p:nvPicPr>
        <p:blipFill>
          <a:blip r:embed="rId2"/>
          <a:stretch>
            <a:fillRect/>
          </a:stretch>
        </p:blipFill>
        <p:spPr>
          <a:xfrm>
            <a:off x="0" y="2931584"/>
            <a:ext cx="7780867" cy="3907367"/>
          </a:xfrm>
          <a:prstGeom prst="rect">
            <a:avLst/>
          </a:prstGeom>
          <a:noFill/>
          <a:ln w="9525">
            <a:noFill/>
          </a:ln>
        </p:spPr>
      </p:pic>
      <p:pic>
        <p:nvPicPr>
          <p:cNvPr id="4099" name="图片 8"/>
          <p:cNvPicPr>
            <a:picLocks noChangeAspect="1"/>
          </p:cNvPicPr>
          <p:nvPr userDrawn="1"/>
        </p:nvPicPr>
        <p:blipFill>
          <a:blip r:embed="rId3"/>
          <a:stretch>
            <a:fillRect/>
          </a:stretch>
        </p:blipFill>
        <p:spPr>
          <a:xfrm>
            <a:off x="9591740" y="208105"/>
            <a:ext cx="2338722" cy="756586"/>
          </a:xfrm>
          <a:prstGeom prst="rect">
            <a:avLst/>
          </a:prstGeom>
          <a:noFill/>
          <a:ln w="9525">
            <a:noFill/>
          </a:ln>
        </p:spPr>
      </p:pic>
      <p:sp>
        <p:nvSpPr>
          <p:cNvPr id="2" name="Title 1"/>
          <p:cNvSpPr>
            <a:spLocks noGrp="1"/>
          </p:cNvSpPr>
          <p:nvPr>
            <p:ph type="ctrTitle"/>
          </p:nvPr>
        </p:nvSpPr>
        <p:spPr>
          <a:xfrm>
            <a:off x="838200" y="1250749"/>
            <a:ext cx="10363200" cy="1801540"/>
          </a:xfrm>
          <a:prstGeom prst="rect">
            <a:avLst/>
          </a:prstGeom>
        </p:spPr>
        <p:txBody>
          <a:bodyPr anchor="ctr">
            <a:noAutofit/>
          </a:bodyPr>
          <a:lstStyle>
            <a:lvl1pPr algn="ctr">
              <a:defRPr sz="3495"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3" name="Subtitle 2"/>
          <p:cNvSpPr>
            <a:spLocks noGrp="1"/>
          </p:cNvSpPr>
          <p:nvPr>
            <p:ph type="subTitle" idx="1"/>
          </p:nvPr>
        </p:nvSpPr>
        <p:spPr>
          <a:xfrm>
            <a:off x="7920328" y="3338347"/>
            <a:ext cx="3281072" cy="1676713"/>
          </a:xfrm>
        </p:spPr>
        <p:txBody>
          <a:bodyPr anchor="ctr"/>
          <a:lstStyle>
            <a:lvl1pPr marL="0" indent="0" algn="ctr">
              <a:buNone/>
              <a:defRPr sz="1745"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vl2pPr marL="332740" indent="0" algn="ctr">
              <a:buNone/>
              <a:defRPr sz="1455"/>
            </a:lvl2pPr>
            <a:lvl3pPr marL="665480" indent="0" algn="ctr">
              <a:buNone/>
              <a:defRPr sz="1310"/>
            </a:lvl3pPr>
            <a:lvl4pPr marL="998220" indent="0" algn="ctr">
              <a:buNone/>
              <a:defRPr sz="1165"/>
            </a:lvl4pPr>
            <a:lvl5pPr marL="1330960" indent="0" algn="ctr">
              <a:buNone/>
              <a:defRPr sz="1165"/>
            </a:lvl5pPr>
            <a:lvl6pPr marL="1664335" indent="0" algn="ctr">
              <a:buNone/>
              <a:defRPr sz="1165"/>
            </a:lvl6pPr>
            <a:lvl7pPr marL="1997075" indent="0" algn="ctr">
              <a:buNone/>
              <a:defRPr sz="1165"/>
            </a:lvl7pPr>
            <a:lvl8pPr marL="2329815" indent="0" algn="ctr">
              <a:buNone/>
              <a:defRPr sz="1165"/>
            </a:lvl8pPr>
            <a:lvl9pPr marL="2662555" indent="0" algn="ctr">
              <a:buNone/>
              <a:defRPr sz="1165"/>
            </a:lvl9pPr>
          </a:lstStyle>
          <a:p>
            <a:pPr fontAlgn="base"/>
            <a:r>
              <a:rPr lang="zh-CN" altLang="en-US" strike="noStrike" noProof="1" smtClean="0"/>
              <a:t>单击此处编辑母版副标题样式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lgn="ctr">
              <a:defRPr/>
            </a:lvl1pPr>
          </a:lstStyle>
          <a:p>
            <a:pPr fontAlgn="base">
              <a:defRPr/>
            </a:pPr>
            <a:fld id="{11E5A8C4-F94E-4A4D-B776-B3BB18CDA35D}" type="datetime1">
              <a:rPr lang="zh-CN" altLang="en-US" noProof="1">
                <a:latin typeface="+mn-lt"/>
                <a:ea typeface="+mn-ea"/>
                <a:cs typeface="+mn-cs"/>
              </a:rPr>
              <a:t>2021/3/8</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lgn="ctr">
              <a:defRPr/>
            </a:lvl1pPr>
          </a:lstStyle>
          <a:p>
            <a:pPr fontAlgn="base">
              <a:defRPr/>
            </a:pPr>
            <a:fld id="{B6C0577D-58D8-4251-BB4A-6E97FC77C3C3}"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a:srcRect/>
          <a:stretch>
            <a:fillRect/>
          </a:stretch>
        </p:blipFill>
        <p:spPr>
          <a:xfrm>
            <a:off x="-9110" y="1164253"/>
            <a:ext cx="12175975" cy="69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3" name="图片 9"/>
          <p:cNvPicPr>
            <a:picLocks noChangeAspect="1"/>
          </p:cNvPicPr>
          <p:nvPr userDrawn="1"/>
        </p:nvPicPr>
        <p:blipFill>
          <a:blip r:embed="rId3"/>
          <a:stretch>
            <a:fillRect/>
          </a:stretch>
        </p:blipFill>
        <p:spPr>
          <a:xfrm>
            <a:off x="279400" y="127000"/>
            <a:ext cx="1028701" cy="903817"/>
          </a:xfrm>
          <a:prstGeom prst="rect">
            <a:avLst/>
          </a:prstGeom>
          <a:noFill/>
          <a:ln w="9525">
            <a:noFill/>
          </a:ln>
        </p:spPr>
      </p:pic>
      <p:sp>
        <p:nvSpPr>
          <p:cNvPr id="2" name="Title 1"/>
          <p:cNvSpPr>
            <a:spLocks noGrp="1"/>
          </p:cNvSpPr>
          <p:nvPr>
            <p:ph type="title"/>
          </p:nvPr>
        </p:nvSpPr>
        <p:spPr>
          <a:xfrm>
            <a:off x="1790170" y="126827"/>
            <a:ext cx="9320890" cy="905173"/>
          </a:xfrm>
          <a:prstGeom prst="rect">
            <a:avLst/>
          </a:prstGeom>
        </p:spPr>
        <p:txBody>
          <a:bodyPr anchor="ctr"/>
          <a:lstStyle>
            <a:lvl1pPr algn="l">
              <a:defRPr sz="2910"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a:xfrm>
            <a:off x="515332" y="1366228"/>
            <a:ext cx="11136196" cy="4810735"/>
          </a:xfrm>
        </p:spPr>
        <p:txBody>
          <a:bodyPr/>
          <a:lstStyle>
            <a:lvl1pPr marL="16637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1pPr>
            <a:lvl2pPr marL="49911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2pPr>
            <a:lvl3pPr marL="83185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3pPr>
            <a:lvl4pPr marL="1164590"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4pPr>
            <a:lvl5pPr marL="1497965" indent="-166370">
              <a:buFont typeface="Wingdings" panose="05000000000000000000" pitchFamily="2" charset="2"/>
              <a:buChar char="Ø"/>
              <a:defRPr>
                <a:latin typeface="Times New Roman" panose="02020603050405020304" pitchFamily="18" charset="0"/>
                <a:ea typeface="华文楷体" panose="02010600040101010101" pitchFamily="2" charset="-122"/>
                <a:cs typeface="Times New Roman" panose="02020603050405020304" pitchFamily="18" charset="0"/>
              </a:defRPr>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EB5A700-1889-4F34-AAA5-2300069278BC}" type="datetime1">
              <a:rPr lang="zh-CN" altLang="en-US" noProof="1">
                <a:latin typeface="+mn-lt"/>
                <a:ea typeface="+mn-ea"/>
                <a:cs typeface="+mn-cs"/>
              </a:rPr>
              <a:t>2021/3/8</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3EE7D1D6-BD75-4ED8-A4EE-71289BB04787}"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1"/>
        </a:solidFill>
        <a:effectLst/>
      </p:bgPr>
    </p:bg>
    <p:spTree>
      <p:nvGrpSpPr>
        <p:cNvPr id="1" name=""/>
        <p:cNvGrpSpPr/>
        <p:nvPr/>
      </p:nvGrpSpPr>
      <p:grpSpPr>
        <a:xfrm>
          <a:off x="0" y="0"/>
          <a:ext cx="0" cy="0"/>
          <a:chOff x="0" y="0"/>
          <a:chExt cx="0" cy="0"/>
        </a:xfrm>
      </p:grpSpPr>
      <p:pic>
        <p:nvPicPr>
          <p:cNvPr id="6146"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6147" name="图片 8"/>
          <p:cNvPicPr>
            <a:picLocks noChangeAspect="1"/>
          </p:cNvPicPr>
          <p:nvPr userDrawn="1"/>
        </p:nvPicPr>
        <p:blipFill>
          <a:blip r:embed="rId3"/>
          <a:stretch>
            <a:fillRect/>
          </a:stretch>
        </p:blipFill>
        <p:spPr>
          <a:xfrm>
            <a:off x="-69850" y="1477433"/>
            <a:ext cx="12331701" cy="122767"/>
          </a:xfrm>
          <a:prstGeom prst="rect">
            <a:avLst/>
          </a:prstGeom>
          <a:noFill/>
          <a:ln w="9525">
            <a:noFill/>
          </a:ln>
        </p:spPr>
      </p:pic>
      <p:sp>
        <p:nvSpPr>
          <p:cNvPr id="3" name="Content Placeholder 2"/>
          <p:cNvSpPr>
            <a:spLocks noGrp="1"/>
          </p:cNvSpPr>
          <p:nvPr>
            <p:ph sz="half" idx="1"/>
          </p:nvPr>
        </p:nvSpPr>
        <p:spPr>
          <a:xfrm>
            <a:off x="838200" y="1825625"/>
            <a:ext cx="5181600" cy="4351339"/>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Content Placeholder 3"/>
          <p:cNvSpPr>
            <a:spLocks noGrp="1"/>
          </p:cNvSpPr>
          <p:nvPr>
            <p:ph sz="half" idx="2"/>
          </p:nvPr>
        </p:nvSpPr>
        <p:spPr>
          <a:xfrm>
            <a:off x="6172200" y="1825625"/>
            <a:ext cx="5181600" cy="4351339"/>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10" name="Title 1"/>
          <p:cNvSpPr>
            <a:spLocks noGrp="1"/>
          </p:cNvSpPr>
          <p:nvPr>
            <p:ph type="title"/>
          </p:nvPr>
        </p:nvSpPr>
        <p:spPr>
          <a:xfrm>
            <a:off x="2113280" y="280683"/>
            <a:ext cx="9240520"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7"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9DA0A81C-8E88-4F9C-8479-6C2EA135095E}" type="datetime1">
              <a:rPr lang="zh-CN" altLang="en-US" noProof="1">
                <a:latin typeface="+mn-lt"/>
                <a:ea typeface="+mn-ea"/>
                <a:cs typeface="+mn-cs"/>
              </a:rPr>
              <a:t>2021/3/8</a:t>
            </a:fld>
            <a:endParaRPr lang="zh-CN" altLang="en-US" noProof="1"/>
          </a:p>
        </p:txBody>
      </p:sp>
      <p:sp>
        <p:nvSpPr>
          <p:cNvPr id="8"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81B08B0F-86E2-4959-8D4C-39794027DA60}"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pic>
        <p:nvPicPr>
          <p:cNvPr id="7170" name="图片 7"/>
          <p:cNvPicPr>
            <a:picLocks noChangeAspect="1"/>
          </p:cNvPicPr>
          <p:nvPr userDrawn="1"/>
        </p:nvPicPr>
        <p:blipFill>
          <a:blip r:embed="rId2"/>
          <a:stretch>
            <a:fillRect/>
          </a:stretch>
        </p:blipFill>
        <p:spPr>
          <a:xfrm>
            <a:off x="279400" y="127000"/>
            <a:ext cx="1509184" cy="1329266"/>
          </a:xfrm>
          <a:prstGeom prst="rect">
            <a:avLst/>
          </a:prstGeom>
          <a:noFill/>
          <a:ln w="9525">
            <a:noFill/>
          </a:ln>
        </p:spPr>
      </p:pic>
      <p:pic>
        <p:nvPicPr>
          <p:cNvPr id="7171" name="图片 8"/>
          <p:cNvPicPr>
            <a:picLocks noChangeAspect="1"/>
          </p:cNvPicPr>
          <p:nvPr userDrawn="1"/>
        </p:nvPicPr>
        <p:blipFill>
          <a:blip r:embed="rId3"/>
          <a:stretch>
            <a:fillRect/>
          </a:stretch>
        </p:blipFill>
        <p:spPr>
          <a:xfrm>
            <a:off x="-48682" y="1445684"/>
            <a:ext cx="12340167" cy="129116"/>
          </a:xfrm>
          <a:prstGeom prst="rect">
            <a:avLst/>
          </a:prstGeom>
          <a:noFill/>
          <a:ln w="9525">
            <a:noFill/>
          </a:ln>
        </p:spPr>
      </p:pic>
      <p:sp>
        <p:nvSpPr>
          <p:cNvPr id="6" name="Title 1"/>
          <p:cNvSpPr txBox="1"/>
          <p:nvPr userDrawn="1"/>
        </p:nvSpPr>
        <p:spPr>
          <a:xfrm>
            <a:off x="2123017" y="270934"/>
            <a:ext cx="9224434" cy="1030818"/>
          </a:xfrm>
          <a:prstGeom prst="rect">
            <a:avLst/>
          </a:prstGeom>
        </p:spPr>
        <p:txBody>
          <a:bodyPr anchor="ct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smtClean="0">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1851" y="1709739"/>
            <a:ext cx="10515600" cy="2852737"/>
          </a:xfrm>
          <a:prstGeom prst="rect">
            <a:avLst/>
          </a:prstGeom>
        </p:spPr>
        <p:txBody>
          <a:bodyPr anchor="b"/>
          <a:lstStyle>
            <a:lvl1pPr>
              <a:defRPr sz="4370"/>
            </a:lvl1pPr>
          </a:lstStyle>
          <a:p>
            <a:pPr fontAlgn="base"/>
            <a:r>
              <a:rPr lang="zh-CN" altLang="en-US" strike="noStrike" noProof="1" smtClean="0"/>
              <a:t>单击此处编辑母版标题样式</a:t>
            </a:r>
            <a:endParaRPr lang="en-US" strike="noStrike" noProof="1"/>
          </a:p>
        </p:txBody>
      </p:sp>
      <p:sp>
        <p:nvSpPr>
          <p:cNvPr id="3" name="Text Placeholder 2"/>
          <p:cNvSpPr>
            <a:spLocks noGrp="1"/>
          </p:cNvSpPr>
          <p:nvPr>
            <p:ph type="body" idx="1"/>
          </p:nvPr>
        </p:nvSpPr>
        <p:spPr>
          <a:xfrm>
            <a:off x="831851" y="4589464"/>
            <a:ext cx="10515600" cy="1500187"/>
          </a:xfrm>
        </p:spPr>
        <p:txBody>
          <a:bodyPr/>
          <a:lstStyle>
            <a:lvl1pPr marL="0" indent="0">
              <a:buNone/>
              <a:defRPr sz="1745">
                <a:solidFill>
                  <a:schemeClr val="tx1"/>
                </a:solidFill>
              </a:defRPr>
            </a:lvl1pPr>
            <a:lvl2pPr marL="332740" indent="0">
              <a:buNone/>
              <a:defRPr sz="1455">
                <a:solidFill>
                  <a:schemeClr val="tx1">
                    <a:tint val="75000"/>
                  </a:schemeClr>
                </a:solidFill>
              </a:defRPr>
            </a:lvl2pPr>
            <a:lvl3pPr marL="665480" indent="0">
              <a:buNone/>
              <a:defRPr sz="1310">
                <a:solidFill>
                  <a:schemeClr val="tx1">
                    <a:tint val="75000"/>
                  </a:schemeClr>
                </a:solidFill>
              </a:defRPr>
            </a:lvl3pPr>
            <a:lvl4pPr marL="998220" indent="0">
              <a:buNone/>
              <a:defRPr sz="1165">
                <a:solidFill>
                  <a:schemeClr val="tx1">
                    <a:tint val="75000"/>
                  </a:schemeClr>
                </a:solidFill>
              </a:defRPr>
            </a:lvl4pPr>
            <a:lvl5pPr marL="1330960" indent="0">
              <a:buNone/>
              <a:defRPr sz="1165">
                <a:solidFill>
                  <a:schemeClr val="tx1">
                    <a:tint val="75000"/>
                  </a:schemeClr>
                </a:solidFill>
              </a:defRPr>
            </a:lvl5pPr>
            <a:lvl6pPr marL="1664335" indent="0">
              <a:buNone/>
              <a:defRPr sz="1165">
                <a:solidFill>
                  <a:schemeClr val="tx1">
                    <a:tint val="75000"/>
                  </a:schemeClr>
                </a:solidFill>
              </a:defRPr>
            </a:lvl6pPr>
            <a:lvl7pPr marL="1997075" indent="0">
              <a:buNone/>
              <a:defRPr sz="1165">
                <a:solidFill>
                  <a:schemeClr val="tx1">
                    <a:tint val="75000"/>
                  </a:schemeClr>
                </a:solidFill>
              </a:defRPr>
            </a:lvl7pPr>
            <a:lvl8pPr marL="2329815" indent="0">
              <a:buNone/>
              <a:defRPr sz="1165">
                <a:solidFill>
                  <a:schemeClr val="tx1">
                    <a:tint val="75000"/>
                  </a:schemeClr>
                </a:solidFill>
              </a:defRPr>
            </a:lvl8pPr>
            <a:lvl9pPr marL="2662555" indent="0">
              <a:buNone/>
              <a:defRPr sz="1165">
                <a:solidFill>
                  <a:schemeClr val="tx1">
                    <a:tint val="75000"/>
                  </a:schemeClr>
                </a:solidFill>
              </a:defRPr>
            </a:lvl9pPr>
          </a:lstStyle>
          <a:p>
            <a:pPr lvl="0" fontAlgn="base"/>
            <a:r>
              <a:rPr lang="zh-CN" altLang="en-US" strike="noStrike" noProof="1" smtClean="0"/>
              <a:t>单击此处编辑母版文本样式</a:t>
            </a:r>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43D81186-F576-454B-90D6-9049449B703E}" type="datetime1">
              <a:rPr lang="zh-CN" altLang="en-US" noProof="1">
                <a:latin typeface="+mn-lt"/>
                <a:ea typeface="+mn-ea"/>
                <a:cs typeface="+mn-cs"/>
              </a:rPr>
              <a:t>2021/3/8</a:t>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754A0B0-F1E1-4C75-AD06-CFCEBFD55A6A}"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1"/>
        </a:solidFill>
        <a:effectLst/>
      </p:bgPr>
    </p:bg>
    <p:spTree>
      <p:nvGrpSpPr>
        <p:cNvPr id="1" name=""/>
        <p:cNvGrpSpPr/>
        <p:nvPr/>
      </p:nvGrpSpPr>
      <p:grpSpPr>
        <a:xfrm>
          <a:off x="0" y="0"/>
          <a:ext cx="0" cy="0"/>
          <a:chOff x="0" y="0"/>
          <a:chExt cx="0" cy="0"/>
        </a:xfrm>
      </p:grpSpPr>
      <p:pic>
        <p:nvPicPr>
          <p:cNvPr id="8194" name="图片 9"/>
          <p:cNvPicPr>
            <a:picLocks noChangeAspect="1"/>
          </p:cNvPicPr>
          <p:nvPr userDrawn="1"/>
        </p:nvPicPr>
        <p:blipFill>
          <a:blip r:embed="rId2"/>
          <a:stretch>
            <a:fillRect/>
          </a:stretch>
        </p:blipFill>
        <p:spPr>
          <a:xfrm>
            <a:off x="-74082" y="1377950"/>
            <a:ext cx="12340167" cy="127000"/>
          </a:xfrm>
          <a:prstGeom prst="rect">
            <a:avLst/>
          </a:prstGeom>
          <a:noFill/>
          <a:ln w="9525">
            <a:noFill/>
          </a:ln>
        </p:spPr>
      </p:pic>
      <p:pic>
        <p:nvPicPr>
          <p:cNvPr id="8195" name="图片 10"/>
          <p:cNvPicPr>
            <a:picLocks noChangeAspect="1"/>
          </p:cNvPicPr>
          <p:nvPr userDrawn="1"/>
        </p:nvPicPr>
        <p:blipFill>
          <a:blip r:embed="rId3"/>
          <a:stretch>
            <a:fillRect/>
          </a:stretch>
        </p:blipFill>
        <p:spPr>
          <a:xfrm>
            <a:off x="196851" y="78318"/>
            <a:ext cx="1511301" cy="1329266"/>
          </a:xfrm>
          <a:prstGeom prst="rect">
            <a:avLst/>
          </a:prstGeom>
          <a:noFill/>
          <a:ln w="9525">
            <a:noFill/>
          </a:ln>
        </p:spPr>
      </p:pic>
      <p:sp>
        <p:nvSpPr>
          <p:cNvPr id="3" name="Text Placeholder 2"/>
          <p:cNvSpPr>
            <a:spLocks noGrp="1"/>
          </p:cNvSpPr>
          <p:nvPr>
            <p:ph type="body" idx="1"/>
          </p:nvPr>
        </p:nvSpPr>
        <p:spPr>
          <a:xfrm>
            <a:off x="839789" y="1681163"/>
            <a:ext cx="5157787"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smtClean="0"/>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745" b="1"/>
            </a:lvl1pPr>
            <a:lvl2pPr marL="332740" indent="0">
              <a:buNone/>
              <a:defRPr sz="1455" b="1"/>
            </a:lvl2pPr>
            <a:lvl3pPr marL="665480" indent="0">
              <a:buNone/>
              <a:defRPr sz="1310" b="1"/>
            </a:lvl3pPr>
            <a:lvl4pPr marL="998220" indent="0">
              <a:buNone/>
              <a:defRPr sz="1165" b="1"/>
            </a:lvl4pPr>
            <a:lvl5pPr marL="1330960" indent="0">
              <a:buNone/>
              <a:defRPr sz="1165" b="1"/>
            </a:lvl5pPr>
            <a:lvl6pPr marL="1664335" indent="0">
              <a:buNone/>
              <a:defRPr sz="1165" b="1"/>
            </a:lvl6pPr>
            <a:lvl7pPr marL="1997075" indent="0">
              <a:buNone/>
              <a:defRPr sz="1165" b="1"/>
            </a:lvl7pPr>
            <a:lvl8pPr marL="2329815" indent="0">
              <a:buNone/>
              <a:defRPr sz="1165" b="1"/>
            </a:lvl8pPr>
            <a:lvl9pPr marL="2662555" indent="0">
              <a:buNone/>
              <a:defRPr sz="1165" b="1"/>
            </a:lvl9pPr>
          </a:lstStyle>
          <a:p>
            <a:pPr lvl="0" fontAlgn="base"/>
            <a:r>
              <a:rPr lang="zh-CN" altLang="en-US" strike="noStrike" noProof="1"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12" name="Title 1"/>
          <p:cNvSpPr>
            <a:spLocks noGrp="1"/>
          </p:cNvSpPr>
          <p:nvPr>
            <p:ph type="title"/>
          </p:nvPr>
        </p:nvSpPr>
        <p:spPr>
          <a:xfrm>
            <a:off x="2129536" y="228170"/>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9" name="Date Placeholder 6"/>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2C6B4C4E-B5BF-4D88-832B-7823EBB56793}" type="datetime1">
              <a:rPr lang="zh-CN" altLang="en-US" noProof="1">
                <a:latin typeface="+mn-lt"/>
                <a:ea typeface="+mn-ea"/>
                <a:cs typeface="+mn-cs"/>
              </a:rPr>
              <a:t>2021/3/8</a:t>
            </a:fld>
            <a:endParaRPr lang="zh-CN" altLang="en-US" noProof="1"/>
          </a:p>
        </p:txBody>
      </p:sp>
      <p:sp>
        <p:nvSpPr>
          <p:cNvPr id="10" name="Footer Placeholder 7"/>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1" name="Slide Number Placeholder 8"/>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3501FFB-2E93-4A6B-A79D-EC0FD954E631}"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pic>
        <p:nvPicPr>
          <p:cNvPr id="9218" name="图片 5"/>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9219" name="图片 6"/>
          <p:cNvPicPr>
            <a:picLocks noChangeAspect="1"/>
          </p:cNvPicPr>
          <p:nvPr userDrawn="1"/>
        </p:nvPicPr>
        <p:blipFill>
          <a:blip r:embed="rId3"/>
          <a:stretch>
            <a:fillRect/>
          </a:stretch>
        </p:blipFill>
        <p:spPr>
          <a:xfrm>
            <a:off x="-74082" y="1498600"/>
            <a:ext cx="12340167" cy="129117"/>
          </a:xfrm>
          <a:prstGeom prst="rect">
            <a:avLst/>
          </a:prstGeom>
          <a:noFill/>
          <a:ln w="9525">
            <a:noFill/>
          </a:ln>
        </p:spPr>
      </p:pic>
      <p:sp>
        <p:nvSpPr>
          <p:cNvPr id="8"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5" name="Date Placeholder 2"/>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E0EC85AC-3DFC-4E8C-AB8E-DCBACAB943D8}" type="datetime1">
              <a:rPr lang="zh-CN" altLang="en-US" noProof="1">
                <a:latin typeface="+mn-lt"/>
                <a:ea typeface="+mn-ea"/>
                <a:cs typeface="+mn-cs"/>
              </a:rPr>
              <a:t>2021/3/8</a:t>
            </a:fld>
            <a:endParaRPr lang="zh-CN" altLang="en-US" noProof="1"/>
          </a:p>
        </p:txBody>
      </p:sp>
      <p:sp>
        <p:nvSpPr>
          <p:cNvPr id="6" name="Footer Placeholder 3"/>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4"/>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63A559DF-C00E-4B7C-80FD-CC65FE27DCF0}"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bg>
      <p:bgPr>
        <a:solidFill>
          <a:schemeClr val="bg1"/>
        </a:solidFill>
        <a:effectLst/>
      </p:bgPr>
    </p:bg>
    <p:spTree>
      <p:nvGrpSpPr>
        <p:cNvPr id="1" name=""/>
        <p:cNvGrpSpPr/>
        <p:nvPr/>
      </p:nvGrpSpPr>
      <p:grpSpPr>
        <a:xfrm>
          <a:off x="0" y="0"/>
          <a:ext cx="0" cy="0"/>
          <a:chOff x="0" y="0"/>
          <a:chExt cx="0" cy="0"/>
        </a:xfrm>
      </p:grpSpPr>
      <p:pic>
        <p:nvPicPr>
          <p:cNvPr id="10242" name="图片 4"/>
          <p:cNvPicPr>
            <a:picLocks noChangeAspect="1"/>
          </p:cNvPicPr>
          <p:nvPr userDrawn="1"/>
        </p:nvPicPr>
        <p:blipFill>
          <a:blip r:embed="rId2"/>
          <a:stretch>
            <a:fillRect/>
          </a:stretch>
        </p:blipFill>
        <p:spPr>
          <a:xfrm>
            <a:off x="-74082" y="1365251"/>
            <a:ext cx="12340167" cy="129116"/>
          </a:xfrm>
          <a:prstGeom prst="rect">
            <a:avLst/>
          </a:prstGeom>
          <a:noFill/>
          <a:ln w="9525">
            <a:noFill/>
          </a:ln>
        </p:spPr>
      </p:pic>
      <p:pic>
        <p:nvPicPr>
          <p:cNvPr id="10243" name="图片 5"/>
          <p:cNvPicPr>
            <a:picLocks noChangeAspect="1"/>
          </p:cNvPicPr>
          <p:nvPr userDrawn="1"/>
        </p:nvPicPr>
        <p:blipFill>
          <a:blip r:embed="rId3"/>
          <a:stretch>
            <a:fillRect/>
          </a:stretch>
        </p:blipFill>
        <p:spPr>
          <a:xfrm>
            <a:off x="220133" y="35984"/>
            <a:ext cx="1511301" cy="1329266"/>
          </a:xfrm>
          <a:prstGeom prst="rect">
            <a:avLst/>
          </a:prstGeom>
          <a:noFill/>
          <a:ln w="9525">
            <a:noFill/>
          </a:ln>
        </p:spPr>
      </p:pic>
      <p:sp>
        <p:nvSpPr>
          <p:cNvPr id="8" name="Title 1"/>
          <p:cNvSpPr>
            <a:spLocks noGrp="1"/>
          </p:cNvSpPr>
          <p:nvPr>
            <p:ph type="title"/>
          </p:nvPr>
        </p:nvSpPr>
        <p:spPr>
          <a:xfrm>
            <a:off x="2129536" y="18609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5" name="Date Placeholder 1"/>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194E595-B90A-4DF9-9393-E8A7EA54759D}" type="datetime1">
              <a:rPr lang="zh-CN" altLang="en-US" noProof="1">
                <a:latin typeface="+mn-lt"/>
                <a:ea typeface="+mn-ea"/>
                <a:cs typeface="+mn-cs"/>
              </a:rPr>
              <a:t>2021/3/8</a:t>
            </a:fld>
            <a:endParaRPr lang="zh-CN" altLang="en-US" noProof="1"/>
          </a:p>
        </p:txBody>
      </p:sp>
      <p:sp>
        <p:nvSpPr>
          <p:cNvPr id="6" name="Footer Placeholder 2"/>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7" name="Slide Number Placeholder 3"/>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2FE5CAF5-A737-4280-B5C1-680B34F3ED86}"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pic>
        <p:nvPicPr>
          <p:cNvPr id="11266" name="图片 7"/>
          <p:cNvPicPr>
            <a:picLocks noChangeAspect="1"/>
          </p:cNvPicPr>
          <p:nvPr userDrawn="1"/>
        </p:nvPicPr>
        <p:blipFill>
          <a:blip r:embed="rId2"/>
          <a:stretch>
            <a:fillRect/>
          </a:stretch>
        </p:blipFill>
        <p:spPr>
          <a:xfrm>
            <a:off x="220133" y="80434"/>
            <a:ext cx="1511301" cy="1329266"/>
          </a:xfrm>
          <a:prstGeom prst="rect">
            <a:avLst/>
          </a:prstGeom>
          <a:noFill/>
          <a:ln w="9525">
            <a:noFill/>
          </a:ln>
        </p:spPr>
      </p:pic>
      <p:pic>
        <p:nvPicPr>
          <p:cNvPr id="11267" name="图片 8"/>
          <p:cNvPicPr>
            <a:picLocks noChangeAspect="1"/>
          </p:cNvPicPr>
          <p:nvPr userDrawn="1"/>
        </p:nvPicPr>
        <p:blipFill>
          <a:blip r:embed="rId3"/>
          <a:stretch>
            <a:fillRect/>
          </a:stretch>
        </p:blipFill>
        <p:spPr>
          <a:xfrm>
            <a:off x="-65616" y="1397000"/>
            <a:ext cx="12338050" cy="129117"/>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smtClean="0">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9788" y="1618488"/>
            <a:ext cx="3932238" cy="1600200"/>
          </a:xfrm>
          <a:prstGeom prst="rect">
            <a:avLst/>
          </a:prstGeom>
        </p:spPr>
        <p:txBody>
          <a:bodyPr anchor="b"/>
          <a:lstStyle>
            <a:lvl1pPr>
              <a:defRPr sz="2330"/>
            </a:lvl1pPr>
          </a:lstStyle>
          <a:p>
            <a:pPr fontAlgn="base"/>
            <a:r>
              <a:rPr lang="zh-CN" altLang="en-US" strike="noStrike" noProof="1" smtClean="0"/>
              <a:t>单击此处编辑母版标题样式</a:t>
            </a:r>
            <a:endParaRPr lang="en-US" strike="noStrike" noProof="1"/>
          </a:p>
        </p:txBody>
      </p:sp>
      <p:sp>
        <p:nvSpPr>
          <p:cNvPr id="3" name="Content Placeholder 2"/>
          <p:cNvSpPr>
            <a:spLocks noGrp="1"/>
          </p:cNvSpPr>
          <p:nvPr>
            <p:ph idx="1"/>
          </p:nvPr>
        </p:nvSpPr>
        <p:spPr>
          <a:xfrm>
            <a:off x="5183188" y="1618488"/>
            <a:ext cx="6172200" cy="4242563"/>
          </a:xfrm>
        </p:spPr>
        <p:txBody>
          <a:bodyPr/>
          <a:lstStyle>
            <a:lvl1pPr>
              <a:defRPr sz="2330"/>
            </a:lvl1pPr>
            <a:lvl2pPr>
              <a:defRPr sz="2040"/>
            </a:lvl2pPr>
            <a:lvl3pPr>
              <a:defRPr sz="1745"/>
            </a:lvl3pPr>
            <a:lvl4pPr>
              <a:defRPr sz="1455"/>
            </a:lvl4pPr>
            <a:lvl5pPr>
              <a:defRPr sz="1455"/>
            </a:lvl5pPr>
            <a:lvl6pPr>
              <a:defRPr sz="1455"/>
            </a:lvl6pPr>
            <a:lvl7pPr>
              <a:defRPr sz="1455"/>
            </a:lvl7pPr>
            <a:lvl8pPr>
              <a:defRPr sz="1455"/>
            </a:lvl8pPr>
            <a:lvl9pPr>
              <a:defRPr sz="1455"/>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4" name="Text Placeholder 3"/>
          <p:cNvSpPr>
            <a:spLocks noGrp="1"/>
          </p:cNvSpPr>
          <p:nvPr>
            <p:ph type="body" sz="half" idx="2"/>
          </p:nvPr>
        </p:nvSpPr>
        <p:spPr>
          <a:xfrm>
            <a:off x="839788" y="3218688"/>
            <a:ext cx="3932238" cy="2650300"/>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smtClean="0"/>
              <a:t>单击此处编辑母版文本样式</a:t>
            </a:r>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C37D0E34-0D74-4730-8030-847ED8B2EC78}" type="datetime1">
              <a:rPr lang="zh-CN" altLang="en-US" noProof="1">
                <a:latin typeface="+mn-lt"/>
                <a:ea typeface="+mn-ea"/>
                <a:cs typeface="+mn-cs"/>
              </a:rPr>
              <a:t>2021/3/8</a:t>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A46099A2-6E73-4092-AC62-835122D447BC}"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TextBox 1"/>
          <p:cNvSpPr txBox="1"/>
          <p:nvPr userDrawn="1"/>
        </p:nvSpPr>
        <p:spPr>
          <a:xfrm>
            <a:off x="-500151" y="6413236"/>
            <a:ext cx="3909754" cy="251351"/>
          </a:xfrm>
          <a:prstGeom prst="rect">
            <a:avLst/>
          </a:prstGeom>
          <a:noFill/>
        </p:spPr>
        <p:txBody>
          <a:bodyPr wrap="square" lIns="0" tIns="0" rIns="0" rtlCol="0">
            <a:spAutoFit/>
          </a:bodyPr>
          <a:lstStyle/>
          <a:p>
            <a:pPr algn="ctr" defTabSz="0">
              <a:lnSpc>
                <a:spcPts val="1600"/>
              </a:lnSpc>
              <a:tabLst>
                <a:tab pos="1549400" algn="l"/>
              </a:tabLst>
            </a:pPr>
            <a:r>
              <a:rPr lang="zh-CN" altLang="en-US" sz="1400" b="1" dirty="0" smtClean="0">
                <a:solidFill>
                  <a:schemeClr val="bg1">
                    <a:lumMod val="50000"/>
                  </a:schemeClr>
                </a:solidFill>
                <a:latin typeface="+mn-ea"/>
                <a:ea typeface="+mn-ea"/>
              </a:rPr>
              <a:t>经济与管理学院</a:t>
            </a:r>
            <a:endParaRPr lang="en-US" altLang="zh-CN" sz="1400" b="1" dirty="0" smtClean="0">
              <a:solidFill>
                <a:schemeClr val="bg1">
                  <a:lumMod val="50000"/>
                </a:schemeClr>
              </a:solidFill>
              <a:latin typeface="+mn-ea"/>
              <a:ea typeface="+mn-ea"/>
            </a:endParaRPr>
          </a:p>
        </p:txBody>
      </p:sp>
      <p:sp>
        <p:nvSpPr>
          <p:cNvPr id="10" name="矩形 9"/>
          <p:cNvSpPr/>
          <p:nvPr userDrawn="1"/>
        </p:nvSpPr>
        <p:spPr>
          <a:xfrm flipV="1">
            <a:off x="0" y="994805"/>
            <a:ext cx="7232400"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矩形 13"/>
          <p:cNvSpPr/>
          <p:nvPr userDrawn="1"/>
        </p:nvSpPr>
        <p:spPr>
          <a:xfrm flipV="1">
            <a:off x="0" y="6285406"/>
            <a:ext cx="12186000" cy="1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TextBox 1"/>
          <p:cNvSpPr txBox="1"/>
          <p:nvPr userDrawn="1"/>
        </p:nvSpPr>
        <p:spPr>
          <a:xfrm>
            <a:off x="8628609" y="6413236"/>
            <a:ext cx="3909754" cy="256480"/>
          </a:xfrm>
          <a:prstGeom prst="rect">
            <a:avLst/>
          </a:prstGeom>
          <a:noFill/>
        </p:spPr>
        <p:txBody>
          <a:bodyPr wrap="square" lIns="0" tIns="0" rIns="0" rtlCol="0">
            <a:spAutoFit/>
          </a:bodyPr>
          <a:lstStyle/>
          <a:p>
            <a:pPr algn="ctr" defTabSz="0">
              <a:lnSpc>
                <a:spcPts val="1600"/>
              </a:lnSpc>
              <a:tabLst>
                <a:tab pos="1549400" algn="l"/>
              </a:tabLst>
            </a:pPr>
            <a:fld id="{1D8BD707-D9CF-40AE-B4C6-C98DA3205C09}" type="datetimeFigureOut">
              <a:rPr lang="en-US" altLang="zh-CN" sz="1400" smtClean="0">
                <a:solidFill>
                  <a:schemeClr val="bg1">
                    <a:lumMod val="50000"/>
                  </a:schemeClr>
                </a:solidFill>
              </a:rPr>
              <a:t>3/8/2021</a:t>
            </a:fld>
            <a:endParaRPr lang="en-US" altLang="zh-CN" sz="1400" b="1" dirty="0" smtClean="0">
              <a:solidFill>
                <a:schemeClr val="bg1">
                  <a:lumMod val="50000"/>
                </a:schemeClr>
              </a:solidFill>
              <a:latin typeface="+mn-ea"/>
              <a:ea typeface="+mn-ea"/>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pic>
        <p:nvPicPr>
          <p:cNvPr id="12290" name="图片 7"/>
          <p:cNvPicPr>
            <a:picLocks noChangeAspect="1"/>
          </p:cNvPicPr>
          <p:nvPr userDrawn="1"/>
        </p:nvPicPr>
        <p:blipFill>
          <a:blip r:embed="rId2"/>
          <a:stretch>
            <a:fillRect/>
          </a:stretch>
        </p:blipFill>
        <p:spPr>
          <a:xfrm>
            <a:off x="-74082" y="1452034"/>
            <a:ext cx="12340167" cy="129117"/>
          </a:xfrm>
          <a:prstGeom prst="rect">
            <a:avLst/>
          </a:prstGeom>
          <a:noFill/>
          <a:ln w="9525">
            <a:noFill/>
          </a:ln>
        </p:spPr>
      </p:pic>
      <p:pic>
        <p:nvPicPr>
          <p:cNvPr id="12291" name="图片 8"/>
          <p:cNvPicPr>
            <a:picLocks noChangeAspect="1"/>
          </p:cNvPicPr>
          <p:nvPr userDrawn="1"/>
        </p:nvPicPr>
        <p:blipFill>
          <a:blip r:embed="rId3"/>
          <a:stretch>
            <a:fillRect/>
          </a:stretch>
        </p:blipFill>
        <p:spPr>
          <a:xfrm>
            <a:off x="203200" y="124884"/>
            <a:ext cx="1511301" cy="1327150"/>
          </a:xfrm>
          <a:prstGeom prst="rect">
            <a:avLst/>
          </a:prstGeom>
          <a:noFill/>
          <a:ln w="9525">
            <a:noFill/>
          </a:ln>
        </p:spPr>
      </p:pic>
      <p:sp>
        <p:nvSpPr>
          <p:cNvPr id="7"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smtClean="0">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Title 1"/>
          <p:cNvSpPr>
            <a:spLocks noGrp="1"/>
          </p:cNvSpPr>
          <p:nvPr>
            <p:ph type="title"/>
          </p:nvPr>
        </p:nvSpPr>
        <p:spPr>
          <a:xfrm>
            <a:off x="839788" y="1615440"/>
            <a:ext cx="3932238" cy="1600200"/>
          </a:xfrm>
          <a:prstGeom prst="rect">
            <a:avLst/>
          </a:prstGeom>
        </p:spPr>
        <p:txBody>
          <a:bodyPr anchor="b"/>
          <a:lstStyle>
            <a:lvl1pPr>
              <a:defRPr sz="2330"/>
            </a:lvl1pPr>
          </a:lstStyle>
          <a:p>
            <a:pPr fontAlgn="base"/>
            <a:r>
              <a:rPr lang="zh-CN" altLang="en-US" strike="noStrike" noProof="1" smtClean="0"/>
              <a:t>单击此处编辑母版标题样式</a:t>
            </a:r>
            <a:endParaRPr lang="en-US" strike="noStrike" noProof="1"/>
          </a:p>
        </p:txBody>
      </p:sp>
      <p:sp>
        <p:nvSpPr>
          <p:cNvPr id="3" name="Picture Placeholder 2"/>
          <p:cNvSpPr>
            <a:spLocks noGrp="1" noChangeAspect="1"/>
          </p:cNvSpPr>
          <p:nvPr>
            <p:ph type="pic" idx="1"/>
          </p:nvPr>
        </p:nvSpPr>
        <p:spPr>
          <a:xfrm>
            <a:off x="5183188" y="1615440"/>
            <a:ext cx="6172200" cy="4245611"/>
          </a:xfrm>
        </p:spPr>
        <p:txBody>
          <a:bodyPr rtlCol="0">
            <a:normAutofit/>
          </a:bodyPr>
          <a:lstStyle>
            <a:lvl1pPr marL="0" indent="0">
              <a:buNone/>
              <a:defRPr sz="2330"/>
            </a:lvl1pPr>
            <a:lvl2pPr marL="332740" indent="0">
              <a:buNone/>
              <a:defRPr sz="2040"/>
            </a:lvl2pPr>
            <a:lvl3pPr marL="665480" indent="0">
              <a:buNone/>
              <a:defRPr sz="1745"/>
            </a:lvl3pPr>
            <a:lvl4pPr marL="998220" indent="0">
              <a:buNone/>
              <a:defRPr sz="1455"/>
            </a:lvl4pPr>
            <a:lvl5pPr marL="1330960" indent="0">
              <a:buNone/>
              <a:defRPr sz="1455"/>
            </a:lvl5pPr>
            <a:lvl6pPr marL="1664335" indent="0">
              <a:buNone/>
              <a:defRPr sz="1455"/>
            </a:lvl6pPr>
            <a:lvl7pPr marL="1997075" indent="0">
              <a:buNone/>
              <a:defRPr sz="1455"/>
            </a:lvl7pPr>
            <a:lvl8pPr marL="2329815" indent="0">
              <a:buNone/>
              <a:defRPr sz="1455"/>
            </a:lvl8pPr>
            <a:lvl9pPr marL="2662555" indent="0">
              <a:buNone/>
              <a:defRPr sz="1455"/>
            </a:lvl9pPr>
          </a:lstStyle>
          <a:p>
            <a:pPr lvl="0" fontAlgn="base"/>
            <a:r>
              <a:rPr lang="zh-CN" altLang="en-US" strike="noStrike" noProof="0" smtClean="0"/>
              <a:t>单击图标添加图片</a:t>
            </a:r>
            <a:endParaRPr lang="en-US" strike="noStrike" noProof="0" dirty="0"/>
          </a:p>
        </p:txBody>
      </p:sp>
      <p:sp>
        <p:nvSpPr>
          <p:cNvPr id="4" name="Text Placeholder 3"/>
          <p:cNvSpPr>
            <a:spLocks noGrp="1"/>
          </p:cNvSpPr>
          <p:nvPr>
            <p:ph type="body" sz="half" idx="2"/>
          </p:nvPr>
        </p:nvSpPr>
        <p:spPr>
          <a:xfrm>
            <a:off x="839788" y="3215640"/>
            <a:ext cx="3932238" cy="2653348"/>
          </a:xfrm>
        </p:spPr>
        <p:txBody>
          <a:bodyPr/>
          <a:lstStyle>
            <a:lvl1pPr marL="0" indent="0">
              <a:buNone/>
              <a:defRPr sz="1165"/>
            </a:lvl1pPr>
            <a:lvl2pPr marL="332740" indent="0">
              <a:buNone/>
              <a:defRPr sz="1020"/>
            </a:lvl2pPr>
            <a:lvl3pPr marL="665480" indent="0">
              <a:buNone/>
              <a:defRPr sz="875"/>
            </a:lvl3pPr>
            <a:lvl4pPr marL="998220" indent="0">
              <a:buNone/>
              <a:defRPr sz="730"/>
            </a:lvl4pPr>
            <a:lvl5pPr marL="1330960" indent="0">
              <a:buNone/>
              <a:defRPr sz="730"/>
            </a:lvl5pPr>
            <a:lvl6pPr marL="1664335" indent="0">
              <a:buNone/>
              <a:defRPr sz="730"/>
            </a:lvl6pPr>
            <a:lvl7pPr marL="1997075" indent="0">
              <a:buNone/>
              <a:defRPr sz="730"/>
            </a:lvl7pPr>
            <a:lvl8pPr marL="2329815" indent="0">
              <a:buNone/>
              <a:defRPr sz="730"/>
            </a:lvl8pPr>
            <a:lvl9pPr marL="2662555" indent="0">
              <a:buNone/>
              <a:defRPr sz="730"/>
            </a:lvl9pPr>
          </a:lstStyle>
          <a:p>
            <a:pPr lvl="0" fontAlgn="base"/>
            <a:r>
              <a:rPr lang="zh-CN" altLang="en-US" strike="noStrike" noProof="1" smtClean="0"/>
              <a:t>单击此处编辑母版文本样式</a:t>
            </a:r>
          </a:p>
        </p:txBody>
      </p:sp>
      <p:sp>
        <p:nvSpPr>
          <p:cNvPr id="8" name="Date Placeholder 4"/>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CDAD6A8-F4FD-4D5B-990E-A37C39E1FFB6}" type="datetime1">
              <a:rPr lang="zh-CN" altLang="en-US" noProof="1">
                <a:latin typeface="+mn-lt"/>
                <a:ea typeface="+mn-ea"/>
                <a:cs typeface="+mn-cs"/>
              </a:rPr>
              <a:t>2021/3/8</a:t>
            </a:fld>
            <a:endParaRPr lang="zh-CN" altLang="en-US" noProof="1"/>
          </a:p>
        </p:txBody>
      </p:sp>
      <p:sp>
        <p:nvSpPr>
          <p:cNvPr id="9" name="Footer Placeholder 5"/>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10" name="Slide Number Placeholder 6"/>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96EC8CD8-8488-4A18-B2E7-0541019B05E8}"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solidFill>
          <a:schemeClr val="bg1"/>
        </a:solidFill>
        <a:effectLst/>
      </p:bgPr>
    </p:bg>
    <p:spTree>
      <p:nvGrpSpPr>
        <p:cNvPr id="1" name=""/>
        <p:cNvGrpSpPr/>
        <p:nvPr/>
      </p:nvGrpSpPr>
      <p:grpSpPr>
        <a:xfrm>
          <a:off x="0" y="0"/>
          <a:ext cx="0" cy="0"/>
          <a:chOff x="0" y="0"/>
          <a:chExt cx="0" cy="0"/>
        </a:xfrm>
      </p:grpSpPr>
      <p:pic>
        <p:nvPicPr>
          <p:cNvPr id="13314" name="图片 6"/>
          <p:cNvPicPr>
            <a:picLocks noChangeAspect="1"/>
          </p:cNvPicPr>
          <p:nvPr userDrawn="1"/>
        </p:nvPicPr>
        <p:blipFill>
          <a:blip r:embed="rId2"/>
          <a:stretch>
            <a:fillRect/>
          </a:stretch>
        </p:blipFill>
        <p:spPr>
          <a:xfrm>
            <a:off x="220133" y="169333"/>
            <a:ext cx="1511301" cy="1329266"/>
          </a:xfrm>
          <a:prstGeom prst="rect">
            <a:avLst/>
          </a:prstGeom>
          <a:noFill/>
          <a:ln w="9525">
            <a:noFill/>
          </a:ln>
        </p:spPr>
      </p:pic>
      <p:pic>
        <p:nvPicPr>
          <p:cNvPr id="13315" name="图片 7"/>
          <p:cNvPicPr>
            <a:picLocks noChangeAspect="1"/>
          </p:cNvPicPr>
          <p:nvPr userDrawn="1"/>
        </p:nvPicPr>
        <p:blipFill>
          <a:blip r:embed="rId3"/>
          <a:stretch>
            <a:fillRect/>
          </a:stretch>
        </p:blipFill>
        <p:spPr>
          <a:xfrm>
            <a:off x="-74082" y="1483784"/>
            <a:ext cx="12340167" cy="127000"/>
          </a:xfrm>
          <a:prstGeom prst="rect">
            <a:avLst/>
          </a:prstGeom>
          <a:noFill/>
          <a:ln w="9525">
            <a:noFill/>
          </a:ln>
        </p:spPr>
      </p:pic>
      <p:sp>
        <p:nvSpPr>
          <p:cNvPr id="3" name="Vertical Text Placeholder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10" name="Title 1"/>
          <p:cNvSpPr>
            <a:spLocks noGrp="1"/>
          </p:cNvSpPr>
          <p:nvPr>
            <p:ph type="title"/>
          </p:nvPr>
        </p:nvSpPr>
        <p:spPr>
          <a:xfrm>
            <a:off x="2129536" y="319954"/>
            <a:ext cx="9224264" cy="1029762"/>
          </a:xfrm>
          <a:prstGeom prst="rect">
            <a:avLst/>
          </a:prstGeom>
        </p:spPr>
        <p:txBody>
          <a:bodyPr anchor="ctr"/>
          <a:lstStyle>
            <a:lvl1pPr algn="l">
              <a:defRPr b="1">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r>
              <a:rPr lang="zh-CN" altLang="en-US" strike="noStrike" noProof="1" smtClean="0"/>
              <a:t>单击此处编辑母版标题样式</a:t>
            </a:r>
            <a:endParaRPr lang="en-US" strike="noStrike" noProof="1"/>
          </a:p>
        </p:txBody>
      </p:sp>
      <p:sp>
        <p:nvSpPr>
          <p:cNvPr id="6"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16C7459A-6A09-49B3-B29C-97D48A977B28}" type="datetime1">
              <a:rPr lang="zh-CN" altLang="en-US" noProof="1">
                <a:latin typeface="+mn-lt"/>
                <a:ea typeface="+mn-ea"/>
                <a:cs typeface="+mn-cs"/>
              </a:rPr>
              <a:t>2021/3/8</a:t>
            </a:fld>
            <a:endParaRPr lang="zh-CN" altLang="en-US" noProof="1"/>
          </a:p>
        </p:txBody>
      </p:sp>
      <p:sp>
        <p:nvSpPr>
          <p:cNvPr id="7"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8"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CFB85E63-CC36-4DD1-8EC8-7FB3B8FDD24D}"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chemeClr val="bg1"/>
        </a:solidFill>
        <a:effectLst/>
      </p:bgPr>
    </p:bg>
    <p:spTree>
      <p:nvGrpSpPr>
        <p:cNvPr id="1" name=""/>
        <p:cNvGrpSpPr/>
        <p:nvPr/>
      </p:nvGrpSpPr>
      <p:grpSpPr>
        <a:xfrm>
          <a:off x="0" y="0"/>
          <a:ext cx="0" cy="0"/>
          <a:chOff x="0" y="0"/>
          <a:chExt cx="0" cy="0"/>
        </a:xfrm>
      </p:grpSpPr>
      <p:pic>
        <p:nvPicPr>
          <p:cNvPr id="14338" name="图片 6"/>
          <p:cNvPicPr>
            <a:picLocks noChangeAspect="1"/>
          </p:cNvPicPr>
          <p:nvPr userDrawn="1"/>
        </p:nvPicPr>
        <p:blipFill>
          <a:blip r:embed="rId2"/>
          <a:stretch>
            <a:fillRect/>
          </a:stretch>
        </p:blipFill>
        <p:spPr>
          <a:xfrm>
            <a:off x="-74082" y="1390651"/>
            <a:ext cx="12340167" cy="127000"/>
          </a:xfrm>
          <a:prstGeom prst="rect">
            <a:avLst/>
          </a:prstGeom>
          <a:noFill/>
          <a:ln w="9525">
            <a:noFill/>
          </a:ln>
        </p:spPr>
      </p:pic>
      <p:pic>
        <p:nvPicPr>
          <p:cNvPr id="14339" name="图片 7"/>
          <p:cNvPicPr>
            <a:picLocks noChangeAspect="1"/>
          </p:cNvPicPr>
          <p:nvPr userDrawn="1"/>
        </p:nvPicPr>
        <p:blipFill>
          <a:blip r:embed="rId3"/>
          <a:stretch>
            <a:fillRect/>
          </a:stretch>
        </p:blipFill>
        <p:spPr>
          <a:xfrm>
            <a:off x="234950" y="76200"/>
            <a:ext cx="1513416" cy="1329266"/>
          </a:xfrm>
          <a:prstGeom prst="rect">
            <a:avLst/>
          </a:prstGeom>
          <a:noFill/>
          <a:ln w="9525">
            <a:noFill/>
          </a:ln>
        </p:spPr>
      </p:pic>
      <p:sp>
        <p:nvSpPr>
          <p:cNvPr id="6" name="Title 1"/>
          <p:cNvSpPr txBox="1"/>
          <p:nvPr userDrawn="1"/>
        </p:nvSpPr>
        <p:spPr>
          <a:xfrm>
            <a:off x="2129367" y="228600"/>
            <a:ext cx="9224434" cy="1028700"/>
          </a:xfrm>
          <a:prstGeom prst="rect">
            <a:avLst/>
          </a:prstGeom>
        </p:spPr>
        <p:txBody>
          <a:bodyPr anchor="ctr">
            <a:normAutofit/>
          </a:bodyPr>
          <a:lst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defRPr>
            </a:lvl1pPr>
          </a:lstStyle>
          <a:p>
            <a:pPr fontAlgn="base">
              <a:spcAft>
                <a:spcPts val="0"/>
              </a:spcAft>
              <a:defRPr/>
            </a:pPr>
            <a:r>
              <a:rPr lang="zh-CN" altLang="en-US" sz="3205" strike="noStrike" noProof="1" smtClean="0">
                <a:latin typeface="Times New Roman" panose="02020603050405020304" pitchFamily="18" charset="0"/>
                <a:ea typeface="黑体" panose="02010609060101010101" pitchFamily="49" charset="-122"/>
                <a:cs typeface="Times New Roman" panose="02020603050405020304" pitchFamily="18" charset="0"/>
              </a:rPr>
              <a:t>单击此处编辑母版标题样式</a:t>
            </a:r>
            <a:endParaRPr lang="en-US" sz="3205" strike="noStrike" noProof="1"/>
          </a:p>
        </p:txBody>
      </p:sp>
      <p:sp>
        <p:nvSpPr>
          <p:cNvPr id="2" name="Vertical Title 1"/>
          <p:cNvSpPr>
            <a:spLocks noGrp="1"/>
          </p:cNvSpPr>
          <p:nvPr>
            <p:ph type="title" orient="vert"/>
          </p:nvPr>
        </p:nvSpPr>
        <p:spPr>
          <a:xfrm>
            <a:off x="8724901" y="1658111"/>
            <a:ext cx="2628901" cy="4518852"/>
          </a:xfrm>
          <a:prstGeom prst="rect">
            <a:avLst/>
          </a:prstGeom>
        </p:spPr>
        <p:txBody>
          <a:bodyPr vert="eaVert"/>
          <a:lstStyle/>
          <a:p>
            <a:pPr fontAlgn="base"/>
            <a:r>
              <a:rPr lang="zh-CN" altLang="en-US" strike="noStrike" noProof="1" smtClean="0"/>
              <a:t>单击此处编辑母版标题样式</a:t>
            </a:r>
            <a:endParaRPr lang="en-US" strike="noStrike" noProof="1"/>
          </a:p>
        </p:txBody>
      </p:sp>
      <p:sp>
        <p:nvSpPr>
          <p:cNvPr id="3" name="Vertical Text Placeholder 2"/>
          <p:cNvSpPr>
            <a:spLocks noGrp="1"/>
          </p:cNvSpPr>
          <p:nvPr>
            <p:ph type="body" orient="vert" idx="1"/>
          </p:nvPr>
        </p:nvSpPr>
        <p:spPr>
          <a:xfrm>
            <a:off x="838200" y="1658111"/>
            <a:ext cx="7734301" cy="4518851"/>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en-US" strike="noStrike" noProof="1"/>
          </a:p>
        </p:txBody>
      </p:sp>
      <p:sp>
        <p:nvSpPr>
          <p:cNvPr id="7" name="Date Placeholder 3"/>
          <p:cNvSpPr>
            <a:spLocks noGrp="1"/>
          </p:cNvSpPr>
          <p:nvPr>
            <p:ph type="dt" sz="half" idx="10"/>
          </p:nvPr>
        </p:nvSpPr>
        <p:spPr>
          <a:xfrm>
            <a:off x="838200" y="6356351"/>
            <a:ext cx="2743200" cy="366184"/>
          </a:xfrm>
          <a:prstGeom prst="rect">
            <a:avLst/>
          </a:prstGeom>
        </p:spPr>
        <p:txBody>
          <a:bodyPr vert="horz" lIns="91440" tIns="45720" rIns="91440" bIns="45720" rtlCol="0" anchor="ctr"/>
          <a:lstStyle>
            <a:lvl1pPr>
              <a:defRPr/>
            </a:lvl1pPr>
          </a:lstStyle>
          <a:p>
            <a:pPr fontAlgn="base">
              <a:defRPr/>
            </a:pPr>
            <a:fld id="{B57D293A-7940-437B-AB43-A39AD7A88B38}" type="datetime1">
              <a:rPr lang="zh-CN" altLang="en-US" noProof="1">
                <a:latin typeface="+mn-lt"/>
                <a:ea typeface="+mn-ea"/>
                <a:cs typeface="+mn-cs"/>
              </a:rPr>
              <a:t>2021/3/8</a:t>
            </a:fld>
            <a:endParaRPr lang="zh-CN" altLang="en-US" noProof="1"/>
          </a:p>
        </p:txBody>
      </p:sp>
      <p:sp>
        <p:nvSpPr>
          <p:cNvPr id="8" name="Footer Placeholder 4"/>
          <p:cNvSpPr>
            <a:spLocks noGrp="1"/>
          </p:cNvSpPr>
          <p:nvPr>
            <p:ph type="ftr" sz="quarter" idx="11"/>
          </p:nvPr>
        </p:nvSpPr>
        <p:spPr>
          <a:xfrm>
            <a:off x="4038600" y="6356351"/>
            <a:ext cx="4114800" cy="366184"/>
          </a:xfrm>
          <a:prstGeom prst="rect">
            <a:avLst/>
          </a:prstGeom>
        </p:spPr>
        <p:txBody>
          <a:bodyPr vert="horz" lIns="91440" tIns="45720" rIns="91440" bIns="45720" rtlCol="0" anchor="ctr"/>
          <a:lstStyle>
            <a:lvl1pPr>
              <a:defRPr/>
            </a:lvl1pPr>
          </a:lstStyle>
          <a:p>
            <a:pPr fontAlgn="base">
              <a:defRPr/>
            </a:pPr>
            <a:r>
              <a:rPr lang="zh-CN" altLang="en-US" noProof="1">
                <a:latin typeface="+mn-lt"/>
                <a:ea typeface="+mn-ea"/>
                <a:cs typeface="+mn-cs"/>
              </a:rPr>
              <a:t>1</a:t>
            </a:r>
            <a:endParaRPr lang="zh-CN" altLang="en-US" noProof="1"/>
          </a:p>
        </p:txBody>
      </p:sp>
      <p:sp>
        <p:nvSpPr>
          <p:cNvPr id="9" name="Slide Number Placeholder 5"/>
          <p:cNvSpPr>
            <a:spLocks noGrp="1"/>
          </p:cNvSpPr>
          <p:nvPr>
            <p:ph type="sldNum" sz="quarter" idx="12"/>
          </p:nvPr>
        </p:nvSpPr>
        <p:spPr>
          <a:xfrm>
            <a:off x="8610600" y="6356351"/>
            <a:ext cx="2743200" cy="366184"/>
          </a:xfrm>
          <a:prstGeom prst="rect">
            <a:avLst/>
          </a:prstGeom>
        </p:spPr>
        <p:txBody>
          <a:bodyPr vert="horz" lIns="91440" tIns="45720" rIns="91440" bIns="45720" rtlCol="0" anchor="ctr"/>
          <a:lstStyle>
            <a:lvl1pPr>
              <a:defRPr/>
            </a:lvl1pPr>
          </a:lstStyle>
          <a:p>
            <a:pPr fontAlgn="base">
              <a:defRPr/>
            </a:pPr>
            <a:fld id="{13978EB8-D335-4E89-B15D-D471F3571B4E}" type="slidenum">
              <a:rPr lang="zh-CN" altLang="en-US" noProof="1">
                <a:latin typeface="+mn-lt"/>
                <a:ea typeface="+mn-ea"/>
                <a:cs typeface="+mn-cs"/>
              </a:rPr>
              <a:t>‹#›</a:t>
            </a:fld>
            <a:endParaRPr lang="zh-CN" altLang="en-US" noProof="1"/>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
        <p:nvSpPr>
          <p:cNvPr id="5" name="矩形 4"/>
          <p:cNvSpPr/>
          <p:nvPr userDrawn="1"/>
        </p:nvSpPr>
        <p:spPr>
          <a:xfrm flipV="1">
            <a:off x="0" y="994805"/>
            <a:ext cx="9031975" cy="70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4" y="273050"/>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3/8/2021</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1630" algn="l" defTabSz="914400" rtl="0" eaLnBrk="1" latinLnBrk="0" hangingPunct="1">
        <a:spcBef>
          <a:spcPts val="95"/>
        </a:spcBef>
        <a:buFont typeface="Arial" panose="020B0604020202020204" pitchFamily="34" charset="0"/>
        <a:buChar char="•"/>
        <a:defRPr sz="3200" kern="1200">
          <a:solidFill>
            <a:schemeClr val="tx1"/>
          </a:solidFill>
          <a:latin typeface="+mn-lt"/>
          <a:ea typeface="+mn-ea"/>
          <a:cs typeface="+mn-cs"/>
        </a:defRPr>
      </a:lvl1pPr>
      <a:lvl2pPr marL="742950" indent="-284480" algn="l" defTabSz="914400" rtl="0" eaLnBrk="1" latinLnBrk="0" hangingPunct="1">
        <a:spcBef>
          <a:spcPts val="95"/>
        </a:spcBef>
        <a:buFont typeface="Arial" panose="020B0604020202020204" pitchFamily="34" charset="0"/>
        <a:buChar char="–"/>
        <a:defRPr sz="2800" kern="1200">
          <a:solidFill>
            <a:schemeClr val="tx1"/>
          </a:solidFill>
          <a:latin typeface="+mn-lt"/>
          <a:ea typeface="+mn-ea"/>
          <a:cs typeface="+mn-cs"/>
        </a:defRPr>
      </a:lvl2pPr>
      <a:lvl3pPr marL="1143000" indent="-227330" algn="l" defTabSz="914400" rtl="0" eaLnBrk="1" latinLnBrk="0" hangingPunct="1">
        <a:spcBef>
          <a:spcPts val="95"/>
        </a:spcBef>
        <a:buFont typeface="Arial" panose="020B0604020202020204" pitchFamily="34" charset="0"/>
        <a:buChar char="•"/>
        <a:defRPr sz="2400" kern="1200">
          <a:solidFill>
            <a:schemeClr val="tx1"/>
          </a:solidFill>
          <a:latin typeface="+mn-lt"/>
          <a:ea typeface="+mn-ea"/>
          <a:cs typeface="+mn-cs"/>
        </a:defRPr>
      </a:lvl3pPr>
      <a:lvl4pPr marL="1600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4pPr>
      <a:lvl5pPr marL="20574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5pPr>
      <a:lvl6pPr marL="25146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6pPr>
      <a:lvl7pPr marL="29718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7pPr>
      <a:lvl8pPr marL="34290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8pPr>
      <a:lvl9pPr marL="3886200" indent="-227330" algn="l" defTabSz="914400" rtl="0" eaLnBrk="1" latinLnBrk="0" hangingPunct="1">
        <a:spcBef>
          <a:spcPts val="95"/>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p:nvPr>
        </p:nvSpPr>
        <p:spPr>
          <a:xfrm>
            <a:off x="838200" y="1826684"/>
            <a:ext cx="10515600" cy="4349749"/>
          </a:xfrm>
          <a:prstGeom prst="rect">
            <a:avLst/>
          </a:prstGeom>
          <a:noFill/>
          <a:ln w="9525">
            <a:noFill/>
          </a:ln>
        </p:spPr>
        <p:txBody>
          <a:bodyPr wrap="square" lIns="91440" tIns="45720" rIns="91440" bIns="45720" anchor="t"/>
          <a:lstStyle/>
          <a:p>
            <a:pPr lvl="0" indent="-171450"/>
            <a:r>
              <a:rPr lang="zh-CN" altLang="en-US"/>
              <a:t>单击此处编辑母版文本样式</a:t>
            </a:r>
          </a:p>
          <a:p>
            <a:pPr lvl="1" indent="-171450"/>
            <a:r>
              <a:rPr lang="zh-CN" altLang="en-US"/>
              <a:t>第二级</a:t>
            </a:r>
          </a:p>
          <a:p>
            <a:pPr lvl="2" indent="-171450"/>
            <a:r>
              <a:rPr lang="zh-CN" altLang="en-US"/>
              <a:t>第三级</a:t>
            </a:r>
          </a:p>
          <a:p>
            <a:pPr lvl="3" indent="-171450"/>
            <a:r>
              <a:rPr lang="zh-CN" altLang="en-US"/>
              <a:t>第四级</a:t>
            </a:r>
          </a:p>
          <a:p>
            <a:pPr lvl="4" indent="-171450"/>
            <a:r>
              <a:rPr lang="zh-CN" altLang="en-US"/>
              <a:t>第五级</a:t>
            </a:r>
            <a:endParaRPr lang="en-US" altLang="en-US"/>
          </a:p>
        </p:txBody>
      </p:sp>
      <p:sp>
        <p:nvSpPr>
          <p:cNvPr id="4" name="Date Placeholder 3"/>
          <p:cNvSpPr>
            <a:spLocks noGrp="1"/>
          </p:cNvSpPr>
          <p:nvPr>
            <p:ph type="dt" sz="half" idx="2"/>
          </p:nvPr>
        </p:nvSpPr>
        <p:spPr>
          <a:xfrm>
            <a:off x="838200" y="6356351"/>
            <a:ext cx="2743200" cy="366184"/>
          </a:xfrm>
          <a:prstGeom prst="rect">
            <a:avLst/>
          </a:prstGeom>
        </p:spPr>
        <p:txBody>
          <a:bodyPr vert="horz" lIns="91440" tIns="45720" rIns="91440" bIns="45720" rtlCol="0" anchor="ctr"/>
          <a:lstStyle>
            <a:lvl1pPr algn="l">
              <a:spcBef>
                <a:spcPts val="0"/>
              </a:spcBef>
              <a:spcAft>
                <a:spcPts val="0"/>
              </a:spcAft>
              <a:defRPr sz="875">
                <a:solidFill>
                  <a:schemeClr val="tx1">
                    <a:tint val="75000"/>
                  </a:schemeClr>
                </a:solidFill>
                <a:latin typeface="+mn-lt"/>
                <a:ea typeface="+mn-ea"/>
              </a:defRPr>
            </a:lvl1pPr>
          </a:lstStyle>
          <a:p>
            <a:pPr fontAlgn="base">
              <a:defRPr/>
            </a:pPr>
            <a:fld id="{4495405E-2761-4DA1-97DB-0E23CB194FDF}" type="datetime1">
              <a:rPr lang="zh-CN" altLang="en-US" strike="noStrike" noProof="1">
                <a:latin typeface="+mn-lt"/>
                <a:ea typeface="+mn-ea"/>
                <a:cs typeface="+mn-cs"/>
              </a:rPr>
              <a:t>2021/3/8</a:t>
            </a:fld>
            <a:endParaRPr lang="zh-CN" altLang="en-US" strike="noStrike" noProof="1"/>
          </a:p>
        </p:txBody>
      </p:sp>
      <p:sp>
        <p:nvSpPr>
          <p:cNvPr id="5" name="Footer Placeholder 4"/>
          <p:cNvSpPr>
            <a:spLocks noGrp="1"/>
          </p:cNvSpPr>
          <p:nvPr>
            <p:ph type="ftr" sz="quarter" idx="3"/>
          </p:nvPr>
        </p:nvSpPr>
        <p:spPr>
          <a:xfrm>
            <a:off x="4038600" y="6356351"/>
            <a:ext cx="4114800" cy="366184"/>
          </a:xfrm>
          <a:prstGeom prst="rect">
            <a:avLst/>
          </a:prstGeom>
        </p:spPr>
        <p:txBody>
          <a:bodyPr vert="horz" lIns="91440" tIns="45720" rIns="91440" bIns="45720" rtlCol="0" anchor="ctr"/>
          <a:lstStyle>
            <a:lvl1pPr algn="ctr">
              <a:spcBef>
                <a:spcPts val="0"/>
              </a:spcBef>
              <a:spcAft>
                <a:spcPts val="0"/>
              </a:spcAft>
              <a:defRPr sz="875">
                <a:solidFill>
                  <a:schemeClr val="tx1">
                    <a:tint val="75000"/>
                  </a:schemeClr>
                </a:solidFill>
                <a:latin typeface="+mn-lt"/>
                <a:ea typeface="+mn-ea"/>
              </a:defRPr>
            </a:lvl1pPr>
          </a:lstStyle>
          <a:p>
            <a:pPr fontAlgn="base">
              <a:defRPr/>
            </a:pPr>
            <a:r>
              <a:rPr lang="zh-CN" altLang="en-US" strike="noStrike" noProof="1">
                <a:latin typeface="+mn-lt"/>
                <a:ea typeface="+mn-ea"/>
                <a:cs typeface="+mn-cs"/>
              </a:rPr>
              <a:t>1</a:t>
            </a:r>
            <a:endParaRPr lang="zh-CN" altLang="en-US" strike="noStrike" noProof="1"/>
          </a:p>
        </p:txBody>
      </p:sp>
      <p:sp>
        <p:nvSpPr>
          <p:cNvPr id="6" name="Slide Number Placeholder 5"/>
          <p:cNvSpPr>
            <a:spLocks noGrp="1"/>
          </p:cNvSpPr>
          <p:nvPr>
            <p:ph type="sldNum" sz="quarter" idx="4"/>
          </p:nvPr>
        </p:nvSpPr>
        <p:spPr>
          <a:xfrm>
            <a:off x="8610600" y="6356351"/>
            <a:ext cx="2743200" cy="366184"/>
          </a:xfrm>
          <a:prstGeom prst="rect">
            <a:avLst/>
          </a:prstGeom>
        </p:spPr>
        <p:txBody>
          <a:bodyPr vert="horz" lIns="91440" tIns="45720" rIns="91440" bIns="45720" rtlCol="0" anchor="ctr"/>
          <a:lstStyle>
            <a:lvl1pPr algn="r">
              <a:spcBef>
                <a:spcPts val="0"/>
              </a:spcBef>
              <a:spcAft>
                <a:spcPts val="0"/>
              </a:spcAft>
              <a:defRPr sz="875">
                <a:solidFill>
                  <a:schemeClr val="tx1">
                    <a:tint val="75000"/>
                  </a:schemeClr>
                </a:solidFill>
                <a:latin typeface="+mn-lt"/>
                <a:ea typeface="+mn-ea"/>
              </a:defRPr>
            </a:lvl1pPr>
          </a:lstStyle>
          <a:p>
            <a:pPr fontAlgn="base">
              <a:defRPr/>
            </a:pPr>
            <a:fld id="{4FC76A73-6861-44DE-9CDD-EE5710919322}" type="slidenum">
              <a:rPr lang="zh-CN" altLang="en-US" strike="noStrike" noProof="1">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3205"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166370" indent="-164465" algn="l" rtl="0" eaLnBrk="0" fontAlgn="base" hangingPunct="0">
        <a:lnSpc>
          <a:spcPct val="90000"/>
        </a:lnSpc>
        <a:spcBef>
          <a:spcPct val="146000"/>
        </a:spcBef>
        <a:spcAft>
          <a:spcPct val="0"/>
        </a:spcAft>
        <a:buFont typeface="Wingdings" panose="05000000000000000000" pitchFamily="2" charset="2"/>
        <a:buChar char="Ø"/>
        <a:defRPr sz="2040"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1pPr>
      <a:lvl2pPr marL="499110" indent="-164465" algn="l" rtl="0" eaLnBrk="0" fontAlgn="base" hangingPunct="0">
        <a:lnSpc>
          <a:spcPct val="90000"/>
        </a:lnSpc>
        <a:spcBef>
          <a:spcPct val="73000"/>
        </a:spcBef>
        <a:spcAft>
          <a:spcPct val="0"/>
        </a:spcAft>
        <a:buFont typeface="Wingdings" panose="05000000000000000000" pitchFamily="2" charset="2"/>
        <a:buChar char="Ø"/>
        <a:defRPr sz="1745"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831850" indent="-164465" algn="l" rtl="0" eaLnBrk="0" fontAlgn="base" hangingPunct="0">
        <a:lnSpc>
          <a:spcPct val="90000"/>
        </a:lnSpc>
        <a:spcBef>
          <a:spcPct val="73000"/>
        </a:spcBef>
        <a:spcAft>
          <a:spcPct val="0"/>
        </a:spcAft>
        <a:buFont typeface="Wingdings" panose="05000000000000000000" pitchFamily="2" charset="2"/>
        <a:buChar char="Ø"/>
        <a:defRPr sz="1455"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3pPr>
      <a:lvl4pPr marL="1164590"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4pPr>
      <a:lvl5pPr marL="1497965" indent="-164465" algn="l" rtl="0" eaLnBrk="0" fontAlgn="base" hangingPunct="0">
        <a:lnSpc>
          <a:spcPct val="90000"/>
        </a:lnSpc>
        <a:spcBef>
          <a:spcPct val="73000"/>
        </a:spcBef>
        <a:spcAft>
          <a:spcPct val="0"/>
        </a:spcAft>
        <a:buFont typeface="Wingdings" panose="05000000000000000000" pitchFamily="2" charset="2"/>
        <a:buChar char="Ø"/>
        <a:defRPr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5pPr>
      <a:lvl6pPr marL="183070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6pPr>
      <a:lvl7pPr marL="216344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7pPr>
      <a:lvl8pPr marL="249618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8pPr>
      <a:lvl9pPr marL="2828925" indent="-164465" algn="l" defTabSz="665480" rtl="0" eaLnBrk="1" latinLnBrk="0" hangingPunct="1">
        <a:lnSpc>
          <a:spcPct val="90000"/>
        </a:lnSpc>
        <a:spcBef>
          <a:spcPct val="73000"/>
        </a:spcBef>
        <a:buFont typeface="Arial" panose="020B0604020202020204" pitchFamily="34" charset="0"/>
        <a:buChar char="•"/>
        <a:defRPr sz="1310" kern="1200">
          <a:solidFill>
            <a:schemeClr val="tx1"/>
          </a:solidFill>
          <a:latin typeface="+mn-lt"/>
          <a:ea typeface="+mn-ea"/>
          <a:cs typeface="+mn-cs"/>
        </a:defRPr>
      </a:lvl9pPr>
    </p:bodyStyle>
    <p:otherStyle>
      <a:defPPr>
        <a:defRPr lang="en-US"/>
      </a:defPPr>
      <a:lvl1pPr marL="0" algn="l" defTabSz="665480" rtl="0" eaLnBrk="1" latinLnBrk="0" hangingPunct="1">
        <a:defRPr sz="1310" kern="1200">
          <a:solidFill>
            <a:schemeClr val="tx1"/>
          </a:solidFill>
          <a:latin typeface="+mn-lt"/>
          <a:ea typeface="+mn-ea"/>
          <a:cs typeface="+mn-cs"/>
        </a:defRPr>
      </a:lvl1pPr>
      <a:lvl2pPr marL="332740" algn="l" defTabSz="665480" rtl="0" eaLnBrk="1" latinLnBrk="0" hangingPunct="1">
        <a:defRPr sz="1310" kern="1200">
          <a:solidFill>
            <a:schemeClr val="tx1"/>
          </a:solidFill>
          <a:latin typeface="+mn-lt"/>
          <a:ea typeface="+mn-ea"/>
          <a:cs typeface="+mn-cs"/>
        </a:defRPr>
      </a:lvl2pPr>
      <a:lvl3pPr marL="665480" algn="l" defTabSz="665480" rtl="0" eaLnBrk="1" latinLnBrk="0" hangingPunct="1">
        <a:defRPr sz="1310" kern="1200">
          <a:solidFill>
            <a:schemeClr val="tx1"/>
          </a:solidFill>
          <a:latin typeface="+mn-lt"/>
          <a:ea typeface="+mn-ea"/>
          <a:cs typeface="+mn-cs"/>
        </a:defRPr>
      </a:lvl3pPr>
      <a:lvl4pPr marL="998220" algn="l" defTabSz="665480" rtl="0" eaLnBrk="1" latinLnBrk="0" hangingPunct="1">
        <a:defRPr sz="1310" kern="1200">
          <a:solidFill>
            <a:schemeClr val="tx1"/>
          </a:solidFill>
          <a:latin typeface="+mn-lt"/>
          <a:ea typeface="+mn-ea"/>
          <a:cs typeface="+mn-cs"/>
        </a:defRPr>
      </a:lvl4pPr>
      <a:lvl5pPr marL="1330960" algn="l" defTabSz="665480" rtl="0" eaLnBrk="1" latinLnBrk="0" hangingPunct="1">
        <a:defRPr sz="1310" kern="1200">
          <a:solidFill>
            <a:schemeClr val="tx1"/>
          </a:solidFill>
          <a:latin typeface="+mn-lt"/>
          <a:ea typeface="+mn-ea"/>
          <a:cs typeface="+mn-cs"/>
        </a:defRPr>
      </a:lvl5pPr>
      <a:lvl6pPr marL="1664335" algn="l" defTabSz="665480" rtl="0" eaLnBrk="1" latinLnBrk="0" hangingPunct="1">
        <a:defRPr sz="1310" kern="1200">
          <a:solidFill>
            <a:schemeClr val="tx1"/>
          </a:solidFill>
          <a:latin typeface="+mn-lt"/>
          <a:ea typeface="+mn-ea"/>
          <a:cs typeface="+mn-cs"/>
        </a:defRPr>
      </a:lvl6pPr>
      <a:lvl7pPr marL="1997075" algn="l" defTabSz="665480" rtl="0" eaLnBrk="1" latinLnBrk="0" hangingPunct="1">
        <a:defRPr sz="1310" kern="1200">
          <a:solidFill>
            <a:schemeClr val="tx1"/>
          </a:solidFill>
          <a:latin typeface="+mn-lt"/>
          <a:ea typeface="+mn-ea"/>
          <a:cs typeface="+mn-cs"/>
        </a:defRPr>
      </a:lvl7pPr>
      <a:lvl8pPr marL="2329815" algn="l" defTabSz="665480" rtl="0" eaLnBrk="1" latinLnBrk="0" hangingPunct="1">
        <a:defRPr sz="1310" kern="1200">
          <a:solidFill>
            <a:schemeClr val="tx1"/>
          </a:solidFill>
          <a:latin typeface="+mn-lt"/>
          <a:ea typeface="+mn-ea"/>
          <a:cs typeface="+mn-cs"/>
        </a:defRPr>
      </a:lvl8pPr>
      <a:lvl9pPr marL="2662555" algn="l" defTabSz="665480" rtl="0" eaLnBrk="1" latinLnBrk="0" hangingPunct="1">
        <a:defRPr sz="13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mp.weixin.qq.com/s/lMwKkjtUAV4qDl-9FDHsCg" TargetMode="Externa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cws.9sep.org/extrac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5231" y="953478"/>
            <a:ext cx="9620738" cy="1760670"/>
          </a:xfrm>
        </p:spPr>
        <p:txBody>
          <a:bodyPr anchor="ctr">
            <a:noAutofit/>
          </a:bodyPr>
          <a:lstStyle/>
          <a:p>
            <a:pPr eaLnBrk="1" fontAlgn="base" hangingPunct="1">
              <a:lnSpc>
                <a:spcPct val="150000"/>
              </a:lnSpc>
              <a:spcAft>
                <a:spcPts val="0"/>
              </a:spcAft>
              <a:defRPr/>
            </a:pPr>
            <a:r>
              <a:rPr lang="zh-CN" altLang="en-US" sz="4400" noProof="1" smtClean="0">
                <a:solidFill>
                  <a:srgbClr val="FF0000"/>
                </a:solidFill>
                <a:sym typeface="+mn-ea"/>
              </a:rPr>
              <a:t>电子商务数据分析方法与技术</a:t>
            </a:r>
            <a:endParaRPr lang="en-US" sz="3200" strike="noStrike" noProof="1" smtClean="0">
              <a:solidFill>
                <a:srgbClr val="FF0000"/>
              </a:solidFill>
            </a:endParaRPr>
          </a:p>
        </p:txBody>
      </p:sp>
      <p:sp>
        <p:nvSpPr>
          <p:cNvPr id="3" name="副标题 2"/>
          <p:cNvSpPr>
            <a:spLocks noGrp="1"/>
          </p:cNvSpPr>
          <p:nvPr>
            <p:ph type="subTitle" idx="1"/>
          </p:nvPr>
        </p:nvSpPr>
        <p:spPr>
          <a:xfrm>
            <a:off x="8103477" y="3563006"/>
            <a:ext cx="3547746" cy="2730685"/>
          </a:xfrm>
        </p:spPr>
        <p:txBody>
          <a:bodyPr rtlCol="0" anchor="ctr">
            <a:noAutofit/>
          </a:bodyPr>
          <a:lstStyle/>
          <a:p>
            <a:pPr eaLnBrk="1" fontAlgn="base" hangingPunct="1">
              <a:lnSpc>
                <a:spcPct val="150000"/>
              </a:lnSpc>
              <a:spcAft>
                <a:spcPts val="0"/>
              </a:spcAft>
              <a:defRPr/>
            </a:pPr>
            <a:r>
              <a:rPr lang="zh-CN" altLang="en-US" sz="1600" strike="noStrike" kern="1500" spc="150" noProof="1" smtClean="0"/>
              <a:t>吴志祥</a:t>
            </a:r>
            <a:endParaRPr lang="en-US" altLang="zh-CN" sz="1600" strike="noStrike" kern="1500" spc="150" noProof="1" smtClean="0"/>
          </a:p>
          <a:p>
            <a:pPr algn="l" eaLnBrk="1" fontAlgn="base" hangingPunct="1">
              <a:lnSpc>
                <a:spcPct val="150000"/>
              </a:lnSpc>
              <a:spcAft>
                <a:spcPts val="0"/>
              </a:spcAft>
              <a:defRPr/>
            </a:pPr>
            <a:r>
              <a:rPr lang="en-US" altLang="zh-CN" sz="1600" strike="noStrike" kern="1500" spc="150" noProof="1" smtClean="0"/>
              <a:t>               18205185639  </a:t>
            </a:r>
          </a:p>
          <a:p>
            <a:pPr algn="l" eaLnBrk="1" fontAlgn="base" hangingPunct="1">
              <a:lnSpc>
                <a:spcPct val="150000"/>
              </a:lnSpc>
              <a:spcAft>
                <a:spcPts val="0"/>
              </a:spcAft>
              <a:defRPr/>
            </a:pPr>
            <a:r>
              <a:rPr lang="en-US" altLang="zh-CN" sz="1600" kern="1500" spc="150" noProof="1" smtClean="0"/>
              <a:t>          1030624832@qq.com</a:t>
            </a:r>
            <a:r>
              <a:rPr lang="en-US" altLang="zh-CN" sz="1600" strike="noStrike" kern="1500" spc="150" noProof="1" smtClean="0"/>
              <a:t>   </a:t>
            </a:r>
          </a:p>
          <a:p>
            <a:pPr algn="r" eaLnBrk="1" fontAlgn="base" hangingPunct="1">
              <a:lnSpc>
                <a:spcPct val="150000"/>
              </a:lnSpc>
              <a:spcAft>
                <a:spcPts val="0"/>
              </a:spcAft>
              <a:defRPr/>
            </a:pPr>
            <a:endParaRPr lang="en-US" sz="1600" strike="noStrike" kern="1500" spc="150" noProof="1"/>
          </a:p>
        </p:txBody>
      </p:sp>
      <p:sp>
        <p:nvSpPr>
          <p:cNvPr id="4" name="页脚占位符 3"/>
          <p:cNvSpPr>
            <a:spLocks noGrp="1"/>
          </p:cNvSpPr>
          <p:nvPr>
            <p:ph type="ftr" sz="quarter" idx="11"/>
          </p:nvPr>
        </p:nvSpPr>
        <p:spPr/>
        <p:txBody>
          <a:bodyPr lIns="88750" tIns="44375" rIns="88750" bIns="44375" rtlCol="0" anchor="ctr"/>
          <a:lstStyle/>
          <a:p>
            <a:pPr fontAlgn="base">
              <a:defRPr/>
            </a:pPr>
            <a:r>
              <a:rPr lang="zh-CN" altLang="en-US" sz="960" strike="noStrike" noProof="1">
                <a:latin typeface="+mn-lt"/>
                <a:ea typeface="+mn-ea"/>
                <a:cs typeface="+mn-cs"/>
              </a:rPr>
              <a:t>1</a:t>
            </a:r>
            <a:endParaRPr lang="zh-CN" altLang="en-US" sz="960" strike="noStrike" noProof="1"/>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26972" y="2011285"/>
            <a:ext cx="4428135" cy="1920526"/>
          </a:xfrm>
          <a:prstGeom prst="rect">
            <a:avLst/>
          </a:prstGeom>
        </p:spPr>
        <p:txBody>
          <a:bodyPr wrap="none">
            <a:spAutoFit/>
          </a:bodyPr>
          <a:lstStyle/>
          <a:p>
            <a:pPr marL="87630" lvl="0" algn="ctr">
              <a:lnSpc>
                <a:spcPct val="110000"/>
              </a:lnSpc>
              <a:buClr>
                <a:srgbClr val="0070C0"/>
              </a:buClr>
            </a:pPr>
            <a:r>
              <a:rPr lang="en-US" altLang="zh-CN" sz="3600" i="1" dirty="0">
                <a:solidFill>
                  <a:srgbClr val="FF0000"/>
                </a:solidFill>
                <a:latin typeface="Times New Roman" panose="02020603050405020304" pitchFamily="18" charset="0"/>
                <a:cs typeface="Times New Roman" panose="02020603050405020304" pitchFamily="18" charset="0"/>
              </a:rPr>
              <a:t>2</a:t>
            </a:r>
            <a:endParaRPr lang="en-US" altLang="zh-CN" sz="3600" i="1" dirty="0" smtClean="0">
              <a:solidFill>
                <a:srgbClr val="FF0000"/>
              </a:solidFill>
              <a:latin typeface="Times New Roman" panose="02020603050405020304" pitchFamily="18" charset="0"/>
              <a:cs typeface="Times New Roman" panose="02020603050405020304" pitchFamily="18" charset="0"/>
            </a:endParaRPr>
          </a:p>
          <a:p>
            <a:pPr marL="87630" lvl="0" algn="ctr">
              <a:lnSpc>
                <a:spcPct val="110000"/>
              </a:lnSpc>
              <a:buClr>
                <a:srgbClr val="0070C0"/>
              </a:buClr>
            </a:pPr>
            <a:r>
              <a:rPr lang="zh-CN" altLang="en-US" sz="3600" dirty="0" smtClean="0">
                <a:solidFill>
                  <a:srgbClr val="FF0000"/>
                </a:solidFill>
                <a:latin typeface="Times New Roman" panose="02020603050405020304" pitchFamily="18" charset="0"/>
                <a:cs typeface="Times New Roman" panose="02020603050405020304" pitchFamily="18" charset="0"/>
              </a:rPr>
              <a:t>词频统计分析</a:t>
            </a:r>
            <a:endParaRPr lang="en-US" altLang="zh-CN" sz="3600" dirty="0" smtClean="0">
              <a:solidFill>
                <a:srgbClr val="FF0000"/>
              </a:solidFill>
              <a:latin typeface="Times New Roman" panose="02020603050405020304" pitchFamily="18" charset="0"/>
              <a:cs typeface="Times New Roman" panose="02020603050405020304" pitchFamily="18" charset="0"/>
            </a:endParaRPr>
          </a:p>
          <a:p>
            <a:pPr marL="87630" lvl="0" algn="ctr">
              <a:lnSpc>
                <a:spcPct val="110000"/>
              </a:lnSpc>
              <a:buClr>
                <a:srgbClr val="0070C0"/>
              </a:buClr>
            </a:pPr>
            <a:r>
              <a:rPr lang="zh-CN" altLang="en-US" sz="3600" dirty="0" smtClean="0">
                <a:solidFill>
                  <a:srgbClr val="FF0000"/>
                </a:solidFill>
                <a:latin typeface="Times New Roman" panose="02020603050405020304" pitchFamily="18" charset="0"/>
                <a:cs typeface="Times New Roman" panose="02020603050405020304" pitchFamily="18" charset="0"/>
              </a:rPr>
              <a:t>情报学学科研究趋势</a:t>
            </a:r>
            <a:endParaRPr lang="en-US" altLang="zh-CN" sz="36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065845" y="4214971"/>
            <a:ext cx="2782278" cy="1717393"/>
          </a:xfrm>
          <a:prstGeom prst="rect">
            <a:avLst/>
          </a:prstGeom>
        </p:spPr>
        <p:txBody>
          <a:bodyPr wrap="square">
            <a:spAutoFit/>
          </a:bodyPr>
          <a:lstStyle/>
          <a:p>
            <a:pPr marL="87630" lvl="0" algn="just">
              <a:lnSpc>
                <a:spcPct val="110000"/>
              </a:lnSpc>
              <a:buClr>
                <a:srgbClr val="0070C0"/>
              </a:buClr>
            </a:pPr>
            <a:r>
              <a:rPr lang="zh-CN" altLang="en-US" sz="2400" dirty="0" smtClean="0">
                <a:solidFill>
                  <a:srgbClr val="FF0000"/>
                </a:solidFill>
                <a:latin typeface="Times New Roman" panose="02020603050405020304" pitchFamily="18" charset="0"/>
                <a:cs typeface="Times New Roman" panose="02020603050405020304" pitchFamily="18" charset="0"/>
              </a:rPr>
              <a:t>说明：</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marL="87630" lvl="0" algn="just">
              <a:lnSpc>
                <a:spcPct val="110000"/>
              </a:lnSpc>
              <a:buClr>
                <a:srgbClr val="0070C0"/>
              </a:buClr>
            </a:pPr>
            <a:r>
              <a:rPr lang="en-US" altLang="zh-CN" sz="2400" dirty="0" smtClean="0">
                <a:solidFill>
                  <a:srgbClr val="FF0000"/>
                </a:solidFill>
                <a:latin typeface="Times New Roman" panose="02020603050405020304" pitchFamily="18" charset="0"/>
                <a:cs typeface="Times New Roman" panose="02020603050405020304" pitchFamily="18" charset="0"/>
              </a:rPr>
              <a:t>1.</a:t>
            </a:r>
            <a:r>
              <a:rPr lang="zh-CN" altLang="en-US" sz="2400" dirty="0" smtClean="0">
                <a:solidFill>
                  <a:srgbClr val="FF0000"/>
                </a:solidFill>
                <a:latin typeface="Times New Roman" panose="02020603050405020304" pitchFamily="18" charset="0"/>
                <a:cs typeface="Times New Roman" panose="02020603050405020304" pitchFamily="18" charset="0"/>
              </a:rPr>
              <a:t>期刊不全；</a:t>
            </a:r>
            <a:r>
              <a:rPr lang="en-US" altLang="zh-CN" sz="2400" dirty="0" smtClean="0">
                <a:solidFill>
                  <a:srgbClr val="FF0000"/>
                </a:solidFill>
                <a:latin typeface="Times New Roman" panose="02020603050405020304" pitchFamily="18" charset="0"/>
                <a:cs typeface="Times New Roman" panose="02020603050405020304" pitchFamily="18" charset="0"/>
              </a:rPr>
              <a:t>2.</a:t>
            </a:r>
            <a:r>
              <a:rPr lang="zh-CN" altLang="en-US" sz="2400" dirty="0" smtClean="0">
                <a:solidFill>
                  <a:srgbClr val="FF0000"/>
                </a:solidFill>
                <a:latin typeface="Times New Roman" panose="02020603050405020304" pitchFamily="18" charset="0"/>
                <a:cs typeface="Times New Roman" panose="02020603050405020304" pitchFamily="18" charset="0"/>
              </a:rPr>
              <a:t>“中文关键词”有局限。</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9904" y="1180367"/>
            <a:ext cx="8877300" cy="1543050"/>
          </a:xfrm>
          <a:prstGeom prst="rect">
            <a:avLst/>
          </a:prstGeom>
        </p:spPr>
      </p:pic>
      <p:pic>
        <p:nvPicPr>
          <p:cNvPr id="5" name="图片 4"/>
          <p:cNvPicPr>
            <a:picLocks noChangeAspect="1"/>
          </p:cNvPicPr>
          <p:nvPr/>
        </p:nvPicPr>
        <p:blipFill>
          <a:blip r:embed="rId4"/>
          <a:stretch>
            <a:fillRect/>
          </a:stretch>
        </p:blipFill>
        <p:spPr>
          <a:xfrm>
            <a:off x="109904" y="2909187"/>
            <a:ext cx="8642594" cy="3023177"/>
          </a:xfrm>
          <a:prstGeom prst="rect">
            <a:avLst/>
          </a:prstGeom>
        </p:spPr>
      </p:pic>
      <p:sp>
        <p:nvSpPr>
          <p:cNvPr id="7" name="矩形 6"/>
          <p:cNvSpPr/>
          <p:nvPr/>
        </p:nvSpPr>
        <p:spPr>
          <a:xfrm>
            <a:off x="231042" y="246874"/>
            <a:ext cx="7090724" cy="634020"/>
          </a:xfrm>
          <a:prstGeom prst="rect">
            <a:avLst/>
          </a:prstGeom>
        </p:spPr>
        <p:txBody>
          <a:bodyPr wrap="none">
            <a:spAutoFit/>
          </a:bodyPr>
          <a:lstStyle/>
          <a:p>
            <a:pPr marL="87630" lvl="0" algn="ctr">
              <a:lnSpc>
                <a:spcPct val="110000"/>
              </a:lnSpc>
              <a:buClr>
                <a:srgbClr val="0070C0"/>
              </a:buClr>
            </a:pPr>
            <a:r>
              <a:rPr lang="zh-CN" altLang="en-US" sz="3200" dirty="0" smtClean="0">
                <a:solidFill>
                  <a:srgbClr val="FF0000"/>
                </a:solidFill>
                <a:latin typeface="Times New Roman" panose="02020603050405020304" pitchFamily="18" charset="0"/>
                <a:cs typeface="Times New Roman" panose="02020603050405020304" pitchFamily="18" charset="0"/>
              </a:rPr>
              <a:t>选择情报学领域</a:t>
            </a:r>
            <a:r>
              <a:rPr lang="en-US" altLang="zh-CN" sz="3200" dirty="0" smtClean="0">
                <a:solidFill>
                  <a:srgbClr val="FF0000"/>
                </a:solidFill>
                <a:latin typeface="Times New Roman" panose="02020603050405020304" pitchFamily="18" charset="0"/>
                <a:cs typeface="Times New Roman" panose="02020603050405020304" pitchFamily="18" charset="0"/>
              </a:rPr>
              <a:t>5</a:t>
            </a:r>
            <a:r>
              <a:rPr lang="zh-CN" altLang="en-US" sz="3200" dirty="0" smtClean="0">
                <a:solidFill>
                  <a:srgbClr val="FF0000"/>
                </a:solidFill>
                <a:latin typeface="Times New Roman" panose="02020603050405020304" pitchFamily="18" charset="0"/>
                <a:cs typeface="Times New Roman" panose="02020603050405020304" pitchFamily="18" charset="0"/>
              </a:rPr>
              <a:t>个中文期刊（</a:t>
            </a:r>
            <a:r>
              <a:rPr lang="en-US" altLang="zh-CN" sz="3200" dirty="0" smtClean="0">
                <a:solidFill>
                  <a:srgbClr val="FF0000"/>
                </a:solidFill>
                <a:latin typeface="Times New Roman" panose="02020603050405020304" pitchFamily="18" charset="0"/>
                <a:cs typeface="Times New Roman" panose="02020603050405020304" pitchFamily="18" charset="0"/>
              </a:rPr>
              <a:t>C</a:t>
            </a:r>
            <a:r>
              <a:rPr lang="zh-CN" altLang="en-US" sz="3200" dirty="0" smtClean="0">
                <a:solidFill>
                  <a:srgbClr val="FF0000"/>
                </a:solidFill>
                <a:latin typeface="Times New Roman" panose="02020603050405020304" pitchFamily="18" charset="0"/>
                <a:cs typeface="Times New Roman" panose="02020603050405020304" pitchFamily="18" charset="0"/>
              </a:rPr>
              <a:t>刊）</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6271" y="262505"/>
            <a:ext cx="7659789" cy="634020"/>
          </a:xfrm>
          <a:prstGeom prst="rect">
            <a:avLst/>
          </a:prstGeom>
        </p:spPr>
        <p:txBody>
          <a:bodyPr wrap="none">
            <a:spAutoFit/>
          </a:bodyPr>
          <a:lstStyle/>
          <a:p>
            <a:pPr marL="87630" lvl="0" algn="ctr">
              <a:lnSpc>
                <a:spcPct val="110000"/>
              </a:lnSpc>
              <a:buClr>
                <a:srgbClr val="0070C0"/>
              </a:buClr>
            </a:pPr>
            <a:r>
              <a:rPr lang="en-US" altLang="zh-CN" sz="3200" dirty="0" smtClean="0">
                <a:solidFill>
                  <a:srgbClr val="FF0000"/>
                </a:solidFill>
                <a:latin typeface="Times New Roman" panose="02020603050405020304" pitchFamily="18" charset="0"/>
                <a:cs typeface="Times New Roman" panose="02020603050405020304" pitchFamily="18" charset="0"/>
              </a:rPr>
              <a:t>10</a:t>
            </a:r>
            <a:r>
              <a:rPr lang="zh-CN" altLang="en-US" sz="3200" dirty="0" smtClean="0">
                <a:solidFill>
                  <a:srgbClr val="FF0000"/>
                </a:solidFill>
                <a:latin typeface="Times New Roman" panose="02020603050405020304" pitchFamily="18" charset="0"/>
                <a:cs typeface="Times New Roman" panose="02020603050405020304" pitchFamily="18" charset="0"/>
              </a:rPr>
              <a:t>年前与今年“情报学”研究主题的变化</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43502" y="3773644"/>
            <a:ext cx="11414858" cy="979749"/>
          </a:xfrm>
          <a:prstGeom prst="rect">
            <a:avLst/>
          </a:prstGeom>
        </p:spPr>
      </p:pic>
      <p:pic>
        <p:nvPicPr>
          <p:cNvPr id="8" name="图片 7"/>
          <p:cNvPicPr>
            <a:picLocks noChangeAspect="1"/>
          </p:cNvPicPr>
          <p:nvPr/>
        </p:nvPicPr>
        <p:blipFill>
          <a:blip r:embed="rId4"/>
          <a:stretch>
            <a:fillRect/>
          </a:stretch>
        </p:blipFill>
        <p:spPr>
          <a:xfrm>
            <a:off x="243502" y="1549005"/>
            <a:ext cx="11250735" cy="919679"/>
          </a:xfrm>
          <a:prstGeom prst="rect">
            <a:avLst/>
          </a:prstGeom>
        </p:spPr>
      </p:pic>
      <p:pic>
        <p:nvPicPr>
          <p:cNvPr id="9" name="图片 8"/>
          <p:cNvPicPr>
            <a:picLocks noChangeAspect="1"/>
          </p:cNvPicPr>
          <p:nvPr/>
        </p:nvPicPr>
        <p:blipFill>
          <a:blip r:embed="rId5"/>
          <a:stretch>
            <a:fillRect/>
          </a:stretch>
        </p:blipFill>
        <p:spPr>
          <a:xfrm>
            <a:off x="243502" y="2661760"/>
            <a:ext cx="11194139" cy="918808"/>
          </a:xfrm>
          <a:prstGeom prst="rect">
            <a:avLst/>
          </a:prstGeom>
        </p:spPr>
      </p:pic>
      <p:sp>
        <p:nvSpPr>
          <p:cNvPr id="10" name="矩形 9"/>
          <p:cNvSpPr/>
          <p:nvPr/>
        </p:nvSpPr>
        <p:spPr>
          <a:xfrm>
            <a:off x="278187" y="4971345"/>
            <a:ext cx="3415037" cy="1001556"/>
          </a:xfrm>
          <a:prstGeom prst="rect">
            <a:avLst/>
          </a:prstGeom>
        </p:spPr>
        <p:txBody>
          <a:bodyPr wrap="none">
            <a:spAutoFit/>
          </a:bodyPr>
          <a:lstStyle/>
          <a:p>
            <a:pPr marL="87630" lvl="0">
              <a:lnSpc>
                <a:spcPct val="110000"/>
              </a:lnSpc>
              <a:buClr>
                <a:srgbClr val="0070C0"/>
              </a:buClr>
            </a:pPr>
            <a:r>
              <a:rPr lang="en-US" altLang="zh-CN" sz="2800" dirty="0" smtClean="0">
                <a:solidFill>
                  <a:srgbClr val="FF0000"/>
                </a:solidFill>
                <a:latin typeface="Times New Roman" panose="02020603050405020304" pitchFamily="18" charset="0"/>
                <a:cs typeface="Times New Roman" panose="02020603050405020304" pitchFamily="18" charset="0"/>
              </a:rPr>
              <a:t>1.</a:t>
            </a:r>
            <a:r>
              <a:rPr lang="zh-CN" altLang="en-US" sz="2800" dirty="0" smtClean="0">
                <a:solidFill>
                  <a:srgbClr val="FF0000"/>
                </a:solidFill>
                <a:latin typeface="Times New Roman" panose="02020603050405020304" pitchFamily="18" charset="0"/>
                <a:cs typeface="Times New Roman" panose="02020603050405020304" pitchFamily="18" charset="0"/>
              </a:rPr>
              <a:t>大数据的兴起；</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marL="87630" lvl="0">
              <a:lnSpc>
                <a:spcPct val="110000"/>
              </a:lnSpc>
              <a:buClr>
                <a:srgbClr val="0070C0"/>
              </a:buClr>
            </a:pPr>
            <a:r>
              <a:rPr lang="en-US" altLang="zh-CN" sz="2800" dirty="0" smtClean="0">
                <a:solidFill>
                  <a:srgbClr val="FF0000"/>
                </a:solidFill>
                <a:latin typeface="Times New Roman" panose="02020603050405020304" pitchFamily="18" charset="0"/>
                <a:cs typeface="Times New Roman" panose="02020603050405020304" pitchFamily="18" charset="0"/>
              </a:rPr>
              <a:t>2.</a:t>
            </a:r>
            <a:r>
              <a:rPr lang="zh-CN" altLang="en-US" sz="2800" dirty="0" smtClean="0">
                <a:solidFill>
                  <a:srgbClr val="FF0000"/>
                </a:solidFill>
                <a:latin typeface="Times New Roman" panose="02020603050405020304" pitchFamily="18" charset="0"/>
                <a:cs typeface="Times New Roman" panose="02020603050405020304" pitchFamily="18" charset="0"/>
              </a:rPr>
              <a:t>新媒体研究的兴起</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6271" y="262505"/>
            <a:ext cx="7659789" cy="634020"/>
          </a:xfrm>
          <a:prstGeom prst="rect">
            <a:avLst/>
          </a:prstGeom>
        </p:spPr>
        <p:txBody>
          <a:bodyPr wrap="none">
            <a:spAutoFit/>
          </a:bodyPr>
          <a:lstStyle/>
          <a:p>
            <a:pPr marL="87630" lvl="0" algn="ctr">
              <a:lnSpc>
                <a:spcPct val="110000"/>
              </a:lnSpc>
              <a:buClr>
                <a:srgbClr val="0070C0"/>
              </a:buClr>
            </a:pPr>
            <a:r>
              <a:rPr lang="en-US" altLang="zh-CN" sz="3200" dirty="0" smtClean="0">
                <a:solidFill>
                  <a:srgbClr val="FF0000"/>
                </a:solidFill>
                <a:latin typeface="Times New Roman" panose="02020603050405020304" pitchFamily="18" charset="0"/>
                <a:cs typeface="Times New Roman" panose="02020603050405020304" pitchFamily="18" charset="0"/>
              </a:rPr>
              <a:t>10</a:t>
            </a:r>
            <a:r>
              <a:rPr lang="zh-CN" altLang="en-US" sz="3200" dirty="0" smtClean="0">
                <a:solidFill>
                  <a:srgbClr val="FF0000"/>
                </a:solidFill>
                <a:latin typeface="Times New Roman" panose="02020603050405020304" pitchFamily="18" charset="0"/>
                <a:cs typeface="Times New Roman" panose="02020603050405020304" pitchFamily="18" charset="0"/>
              </a:rPr>
              <a:t>年前与今年“情报学”研究主题的变化</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sp>
        <p:nvSpPr>
          <p:cNvPr id="10" name="矩形 9"/>
          <p:cNvSpPr/>
          <p:nvPr/>
        </p:nvSpPr>
        <p:spPr>
          <a:xfrm>
            <a:off x="278187" y="4971345"/>
            <a:ext cx="4222951" cy="1040285"/>
          </a:xfrm>
          <a:prstGeom prst="rect">
            <a:avLst/>
          </a:prstGeom>
        </p:spPr>
        <p:txBody>
          <a:bodyPr wrap="none">
            <a:spAutoFit/>
          </a:bodyPr>
          <a:lstStyle/>
          <a:p>
            <a:pPr marL="87630" lvl="0">
              <a:lnSpc>
                <a:spcPct val="110000"/>
              </a:lnSpc>
              <a:buClr>
                <a:srgbClr val="0070C0"/>
              </a:buClr>
            </a:pPr>
            <a:r>
              <a:rPr lang="en-US" altLang="zh-CN" sz="2800" dirty="0" smtClean="0">
                <a:solidFill>
                  <a:srgbClr val="FF0000"/>
                </a:solidFill>
                <a:latin typeface="Times New Roman" panose="02020603050405020304" pitchFamily="18" charset="0"/>
                <a:cs typeface="Times New Roman" panose="02020603050405020304" pitchFamily="18" charset="0"/>
              </a:rPr>
              <a:t>1. 2019</a:t>
            </a:r>
            <a:r>
              <a:rPr lang="zh-CN" altLang="en-US" sz="2800" dirty="0" smtClean="0">
                <a:solidFill>
                  <a:srgbClr val="FF0000"/>
                </a:solidFill>
                <a:latin typeface="Times New Roman" panose="02020603050405020304" pitchFamily="18" charset="0"/>
                <a:cs typeface="Times New Roman" panose="02020603050405020304" pitchFamily="18" charset="0"/>
              </a:rPr>
              <a:t>年“深度学习”；</a:t>
            </a:r>
            <a:endParaRPr lang="en-US" altLang="zh-CN" sz="2800" dirty="0" smtClean="0">
              <a:solidFill>
                <a:srgbClr val="FF0000"/>
              </a:solidFill>
              <a:latin typeface="Times New Roman" panose="02020603050405020304" pitchFamily="18" charset="0"/>
              <a:cs typeface="Times New Roman" panose="02020603050405020304" pitchFamily="18" charset="0"/>
            </a:endParaRPr>
          </a:p>
          <a:p>
            <a:pPr marL="87630" lvl="0">
              <a:lnSpc>
                <a:spcPct val="110000"/>
              </a:lnSpc>
              <a:buClr>
                <a:srgbClr val="0070C0"/>
              </a:buClr>
            </a:pPr>
            <a:r>
              <a:rPr lang="en-US" altLang="zh-CN" sz="2800" dirty="0" smtClean="0">
                <a:solidFill>
                  <a:srgbClr val="FF0000"/>
                </a:solidFill>
                <a:latin typeface="Times New Roman" panose="02020603050405020304" pitchFamily="18" charset="0"/>
                <a:cs typeface="Times New Roman" panose="02020603050405020304" pitchFamily="18" charset="0"/>
              </a:rPr>
              <a:t>2. 2020</a:t>
            </a:r>
            <a:r>
              <a:rPr lang="zh-CN" altLang="en-US" sz="2800" dirty="0" smtClean="0">
                <a:solidFill>
                  <a:srgbClr val="FF0000"/>
                </a:solidFill>
                <a:latin typeface="Times New Roman" panose="02020603050405020304" pitchFamily="18" charset="0"/>
                <a:cs typeface="Times New Roman" panose="02020603050405020304" pitchFamily="18" charset="0"/>
              </a:rPr>
              <a:t>年，疫情！</a:t>
            </a:r>
            <a:endParaRPr lang="en-US" altLang="zh-CN" sz="2800" dirty="0">
              <a:solidFill>
                <a:srgbClr val="FF0000"/>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26271" y="1189168"/>
            <a:ext cx="12019868" cy="1498948"/>
          </a:xfrm>
          <a:prstGeom prst="rect">
            <a:avLst/>
          </a:prstGeom>
        </p:spPr>
      </p:pic>
      <p:pic>
        <p:nvPicPr>
          <p:cNvPr id="11" name="图片 10"/>
          <p:cNvPicPr>
            <a:picLocks noChangeAspect="1"/>
          </p:cNvPicPr>
          <p:nvPr/>
        </p:nvPicPr>
        <p:blipFill>
          <a:blip r:embed="rId4"/>
          <a:stretch>
            <a:fillRect/>
          </a:stretch>
        </p:blipFill>
        <p:spPr>
          <a:xfrm>
            <a:off x="71470" y="2530527"/>
            <a:ext cx="12074669" cy="1298453"/>
          </a:xfrm>
          <a:prstGeom prst="rect">
            <a:avLst/>
          </a:prstGeom>
        </p:spPr>
      </p:pic>
      <p:pic>
        <p:nvPicPr>
          <p:cNvPr id="12" name="图片 11">
            <a:hlinkClick r:id="rId5"/>
          </p:cNvPr>
          <p:cNvPicPr>
            <a:picLocks noChangeAspect="1"/>
          </p:cNvPicPr>
          <p:nvPr/>
        </p:nvPicPr>
        <p:blipFill>
          <a:blip r:embed="rId6"/>
          <a:stretch>
            <a:fillRect/>
          </a:stretch>
        </p:blipFill>
        <p:spPr>
          <a:xfrm>
            <a:off x="4686209" y="3828980"/>
            <a:ext cx="7505791" cy="2750660"/>
          </a:xfrm>
          <a:prstGeom prst="rect">
            <a:avLst/>
          </a:prstGeom>
        </p:spPr>
      </p:pic>
    </p:spTree>
    <p:extLst>
      <p:ext uri="{BB962C8B-B14F-4D97-AF65-F5344CB8AC3E}">
        <p14:creationId xmlns:p14="http://schemas.microsoft.com/office/powerpoint/2010/main" val="133570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31446" y="1187939"/>
            <a:ext cx="7945886" cy="4728670"/>
          </a:xfrm>
          <a:prstGeom prst="rect">
            <a:avLst/>
          </a:prstGeom>
        </p:spPr>
      </p:pic>
      <p:sp>
        <p:nvSpPr>
          <p:cNvPr id="11" name="矩形 10"/>
          <p:cNvSpPr/>
          <p:nvPr/>
        </p:nvSpPr>
        <p:spPr>
          <a:xfrm>
            <a:off x="0" y="262505"/>
            <a:ext cx="7712689" cy="634020"/>
          </a:xfrm>
          <a:prstGeom prst="rect">
            <a:avLst/>
          </a:prstGeom>
        </p:spPr>
        <p:txBody>
          <a:bodyPr wrap="none">
            <a:spAutoFit/>
          </a:bodyPr>
          <a:lstStyle/>
          <a:p>
            <a:pPr marL="87630" lvl="0" algn="ctr">
              <a:lnSpc>
                <a:spcPct val="110000"/>
              </a:lnSpc>
              <a:buClr>
                <a:srgbClr val="0070C0"/>
              </a:buClr>
            </a:pPr>
            <a:r>
              <a:rPr lang="en-US" altLang="zh-CN" sz="3200" dirty="0" smtClean="0">
                <a:solidFill>
                  <a:srgbClr val="FF0000"/>
                </a:solidFill>
                <a:latin typeface="Times New Roman" panose="02020603050405020304" pitchFamily="18" charset="0"/>
                <a:cs typeface="Times New Roman" panose="02020603050405020304" pitchFamily="18" charset="0"/>
              </a:rPr>
              <a:t>“</a:t>
            </a:r>
            <a:r>
              <a:rPr lang="zh-CN" altLang="en-US" sz="3200" dirty="0" smtClean="0">
                <a:solidFill>
                  <a:srgbClr val="FF0000"/>
                </a:solidFill>
                <a:latin typeface="Times New Roman" panose="02020603050405020304" pitchFamily="18" charset="0"/>
                <a:cs typeface="Times New Roman" panose="02020603050405020304" pitchFamily="18" charset="0"/>
              </a:rPr>
              <a:t>图书馆</a:t>
            </a:r>
            <a:r>
              <a:rPr lang="en-US" altLang="zh-CN" sz="3200" dirty="0" smtClean="0">
                <a:solidFill>
                  <a:srgbClr val="FF0000"/>
                </a:solidFill>
                <a:latin typeface="Times New Roman" panose="02020603050405020304" pitchFamily="18" charset="0"/>
                <a:cs typeface="Times New Roman" panose="02020603050405020304" pitchFamily="18" charset="0"/>
              </a:rPr>
              <a:t>”</a:t>
            </a:r>
            <a:r>
              <a:rPr lang="zh-CN" altLang="en-US" sz="3200" dirty="0" smtClean="0">
                <a:solidFill>
                  <a:srgbClr val="FF0000"/>
                </a:solidFill>
                <a:latin typeface="Times New Roman" panose="02020603050405020304" pitchFamily="18" charset="0"/>
                <a:cs typeface="Times New Roman" panose="02020603050405020304" pitchFamily="18" charset="0"/>
              </a:rPr>
              <a:t>与</a:t>
            </a:r>
            <a:r>
              <a:rPr lang="en-US" altLang="zh-CN" sz="3200" dirty="0" smtClean="0">
                <a:solidFill>
                  <a:srgbClr val="FF0000"/>
                </a:solidFill>
                <a:latin typeface="Times New Roman" panose="02020603050405020304" pitchFamily="18" charset="0"/>
                <a:cs typeface="Times New Roman" panose="02020603050405020304" pitchFamily="18" charset="0"/>
              </a:rPr>
              <a:t>“</a:t>
            </a:r>
            <a:r>
              <a:rPr lang="zh-CN" altLang="en-US" sz="3200" dirty="0" smtClean="0">
                <a:solidFill>
                  <a:srgbClr val="FF0000"/>
                </a:solidFill>
                <a:latin typeface="Times New Roman" panose="02020603050405020304" pitchFamily="18" charset="0"/>
                <a:cs typeface="Times New Roman" panose="02020603050405020304" pitchFamily="18" charset="0"/>
              </a:rPr>
              <a:t>大数据</a:t>
            </a:r>
            <a:r>
              <a:rPr lang="en-US" altLang="zh-CN" sz="3200" dirty="0" smtClean="0">
                <a:solidFill>
                  <a:srgbClr val="FF0000"/>
                </a:solidFill>
                <a:latin typeface="Times New Roman" panose="02020603050405020304" pitchFamily="18" charset="0"/>
                <a:cs typeface="Times New Roman" panose="02020603050405020304" pitchFamily="18" charset="0"/>
              </a:rPr>
              <a:t>”</a:t>
            </a:r>
            <a:r>
              <a:rPr lang="zh-CN" altLang="en-US" sz="3200" dirty="0" smtClean="0">
                <a:solidFill>
                  <a:srgbClr val="FF0000"/>
                </a:solidFill>
                <a:latin typeface="Times New Roman" panose="02020603050405020304" pitchFamily="18" charset="0"/>
                <a:cs typeface="Times New Roman" panose="02020603050405020304" pitchFamily="18" charset="0"/>
              </a:rPr>
              <a:t>主题</a:t>
            </a:r>
            <a:r>
              <a:rPr lang="en-US" altLang="zh-CN" sz="3200" dirty="0" smtClean="0">
                <a:solidFill>
                  <a:srgbClr val="FF0000"/>
                </a:solidFill>
                <a:latin typeface="Times New Roman" panose="02020603050405020304" pitchFamily="18" charset="0"/>
                <a:cs typeface="Times New Roman" panose="02020603050405020304" pitchFamily="18" charset="0"/>
              </a:rPr>
              <a:t>10</a:t>
            </a:r>
            <a:r>
              <a:rPr lang="zh-CN" altLang="en-US" sz="3200" dirty="0" smtClean="0">
                <a:solidFill>
                  <a:srgbClr val="FF0000"/>
                </a:solidFill>
                <a:latin typeface="Times New Roman" panose="02020603050405020304" pitchFamily="18" charset="0"/>
                <a:cs typeface="Times New Roman" panose="02020603050405020304" pitchFamily="18" charset="0"/>
              </a:rPr>
              <a:t>年来变化趋势</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sp>
        <p:nvSpPr>
          <p:cNvPr id="12" name="矩形 11"/>
          <p:cNvSpPr/>
          <p:nvPr/>
        </p:nvSpPr>
        <p:spPr>
          <a:xfrm>
            <a:off x="8940798" y="4605481"/>
            <a:ext cx="3045554" cy="1717393"/>
          </a:xfrm>
          <a:prstGeom prst="rect">
            <a:avLst/>
          </a:prstGeom>
        </p:spPr>
        <p:txBody>
          <a:bodyPr wrap="square">
            <a:spAutoFit/>
          </a:bodyPr>
          <a:lstStyle/>
          <a:p>
            <a:pPr marL="87630" lvl="0" algn="just">
              <a:lnSpc>
                <a:spcPct val="110000"/>
              </a:lnSpc>
              <a:buClr>
                <a:srgbClr val="0070C0"/>
              </a:buClr>
            </a:pPr>
            <a:r>
              <a:rPr lang="zh-CN" altLang="en-US" sz="2400" dirty="0" smtClean="0">
                <a:solidFill>
                  <a:srgbClr val="FF0000"/>
                </a:solidFill>
                <a:latin typeface="Times New Roman" panose="02020603050405020304" pitchFamily="18" charset="0"/>
                <a:cs typeface="Times New Roman" panose="02020603050405020304" pitchFamily="18" charset="0"/>
              </a:rPr>
              <a:t>说明：</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marL="87630" lvl="0" algn="just">
              <a:lnSpc>
                <a:spcPct val="110000"/>
              </a:lnSpc>
              <a:buClr>
                <a:srgbClr val="0070C0"/>
              </a:buClr>
            </a:pPr>
            <a:r>
              <a:rPr lang="en-US" altLang="zh-CN" sz="2400" dirty="0" smtClean="0">
                <a:solidFill>
                  <a:srgbClr val="FF0000"/>
                </a:solidFill>
                <a:latin typeface="Times New Roman" panose="02020603050405020304" pitchFamily="18" charset="0"/>
                <a:cs typeface="Times New Roman" panose="02020603050405020304" pitchFamily="18" charset="0"/>
              </a:rPr>
              <a:t>1. 0</a:t>
            </a:r>
            <a:r>
              <a:rPr lang="zh-CN" altLang="en-US" sz="2400" dirty="0" smtClean="0">
                <a:solidFill>
                  <a:srgbClr val="FF0000"/>
                </a:solidFill>
                <a:latin typeface="Times New Roman" panose="02020603050405020304" pitchFamily="18" charset="0"/>
                <a:cs typeface="Times New Roman" panose="02020603050405020304" pitchFamily="18" charset="0"/>
              </a:rPr>
              <a:t>是虚数；</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marL="87630" lvl="0" algn="just">
              <a:lnSpc>
                <a:spcPct val="110000"/>
              </a:lnSpc>
              <a:buClr>
                <a:srgbClr val="0070C0"/>
              </a:buClr>
            </a:pPr>
            <a:r>
              <a:rPr lang="en-US" altLang="zh-CN" sz="2400" dirty="0" smtClean="0">
                <a:solidFill>
                  <a:srgbClr val="FF0000"/>
                </a:solidFill>
                <a:latin typeface="Times New Roman" panose="02020603050405020304" pitchFamily="18" charset="0"/>
                <a:cs typeface="Times New Roman" panose="02020603050405020304" pitchFamily="18" charset="0"/>
              </a:rPr>
              <a:t>2. </a:t>
            </a:r>
            <a:r>
              <a:rPr lang="zh-CN" altLang="en-US" sz="2400" dirty="0" smtClean="0">
                <a:solidFill>
                  <a:srgbClr val="FF0000"/>
                </a:solidFill>
                <a:latin typeface="Times New Roman" panose="02020603050405020304" pitchFamily="18" charset="0"/>
                <a:cs typeface="Times New Roman" panose="02020603050405020304" pitchFamily="18" charset="0"/>
              </a:rPr>
              <a:t>（当时）</a:t>
            </a:r>
            <a:r>
              <a:rPr lang="en-US" altLang="zh-CN" sz="2400" dirty="0" smtClean="0">
                <a:solidFill>
                  <a:srgbClr val="FF0000"/>
                </a:solidFill>
                <a:latin typeface="Times New Roman" panose="02020603050405020304" pitchFamily="18" charset="0"/>
                <a:cs typeface="Times New Roman" panose="02020603050405020304" pitchFamily="18" charset="0"/>
              </a:rPr>
              <a:t>2018</a:t>
            </a:r>
            <a:r>
              <a:rPr lang="zh-CN" altLang="en-US" sz="2400" dirty="0" smtClean="0">
                <a:solidFill>
                  <a:srgbClr val="FF0000"/>
                </a:solidFill>
                <a:latin typeface="Times New Roman" panose="02020603050405020304" pitchFamily="18" charset="0"/>
                <a:cs typeface="Times New Roman" panose="02020603050405020304" pitchFamily="18" charset="0"/>
              </a:rPr>
              <a:t>还未结束。</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二</a:t>
            </a:r>
            <a:r>
              <a:rPr lang="zh-CN" altLang="en-US" sz="3600" b="1" dirty="0" smtClean="0">
                <a:solidFill>
                  <a:srgbClr val="FF0000"/>
                </a:solidFill>
                <a:latin typeface="Trebuchet MS" panose="020B0603020202020204" pitchFamily="18" charset="0"/>
                <a:cs typeface="Trebuchet MS" panose="020B0603020202020204" pitchFamily="18" charset="0"/>
              </a:rPr>
              <a:t>、</a:t>
            </a:r>
            <a:r>
              <a:rPr lang="en-US" altLang="zh-CN" sz="3600" b="1" dirty="0">
                <a:solidFill>
                  <a:srgbClr val="FF0000"/>
                </a:solidFill>
                <a:latin typeface="Trebuchet MS" panose="020B0603020202020204" pitchFamily="18" charset="0"/>
                <a:cs typeface="Trebuchet MS" panose="020B0603020202020204" pitchFamily="18" charset="0"/>
              </a:rPr>
              <a:t>TF-IDF</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sp>
        <p:nvSpPr>
          <p:cNvPr id="6" name="矩形 5"/>
          <p:cNvSpPr/>
          <p:nvPr/>
        </p:nvSpPr>
        <p:spPr>
          <a:xfrm>
            <a:off x="549228" y="1587473"/>
            <a:ext cx="5320126" cy="1384995"/>
          </a:xfrm>
          <a:prstGeom prst="rect">
            <a:avLst/>
          </a:prstGeom>
        </p:spPr>
        <p:txBody>
          <a:bodyPr wrap="square">
            <a:spAutoFit/>
          </a:bodyPr>
          <a:lstStyle/>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词频统计有什么不足？</a:t>
            </a:r>
            <a:endParaRPr lang="en-US" altLang="zh-CN" sz="2800" dirty="0" smtClean="0">
              <a:solidFill>
                <a:srgbClr val="000000"/>
              </a:solidFill>
              <a:latin typeface="Times New Roman" panose="02020603050405020304" pitchFamily="18" charset="0"/>
              <a:cs typeface="Times New Roman" panose="02020603050405020304" pitchFamily="18" charset="0"/>
            </a:endParaRPr>
          </a:p>
          <a:p>
            <a:pPr marL="285750" indent="-285750">
              <a:buClr>
                <a:srgbClr val="FF0000"/>
              </a:buClr>
              <a:buFont typeface="Arial" panose="020B0604020202020204" pitchFamily="34" charset="0"/>
              <a:buChar char="•"/>
            </a:pPr>
            <a:r>
              <a:rPr lang="en-US" altLang="zh-CN" sz="2800" dirty="0" smtClean="0">
                <a:solidFill>
                  <a:srgbClr val="000000"/>
                </a:solidFill>
                <a:latin typeface="Times New Roman" panose="02020603050405020304" pitchFamily="18" charset="0"/>
                <a:cs typeface="Times New Roman" panose="02020603050405020304" pitchFamily="18" charset="0"/>
              </a:rPr>
              <a:t>TF-IDF</a:t>
            </a:r>
            <a:r>
              <a:rPr lang="zh-CN" altLang="en-US" sz="2800" dirty="0" smtClean="0">
                <a:solidFill>
                  <a:srgbClr val="000000"/>
                </a:solidFill>
                <a:latin typeface="Times New Roman" panose="02020603050405020304" pitchFamily="18" charset="0"/>
                <a:cs typeface="Times New Roman" panose="02020603050405020304" pitchFamily="18" charset="0"/>
              </a:rPr>
              <a:t>是什么？</a:t>
            </a:r>
            <a:endParaRPr lang="en-US" altLang="zh-CN" sz="2800" dirty="0" smtClean="0"/>
          </a:p>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有现成的工具吗？</a:t>
            </a:r>
            <a:endParaRPr lang="en-US" altLang="zh-CN" sz="2800"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smtClean="0">
                <a:solidFill>
                  <a:srgbClr val="FF0000"/>
                </a:solidFill>
                <a:latin typeface="Trebuchet MS" panose="020B0603020202020204" pitchFamily="18" charset="0"/>
                <a:cs typeface="Trebuchet MS" panose="020B0603020202020204" pitchFamily="18" charset="0"/>
              </a:rPr>
              <a:t>词频统计的主要问题</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2" name="矩形 1"/>
          <p:cNvSpPr/>
          <p:nvPr/>
        </p:nvSpPr>
        <p:spPr>
          <a:xfrm>
            <a:off x="500284" y="1488050"/>
            <a:ext cx="8862646" cy="954107"/>
          </a:xfrm>
          <a:prstGeom prst="rect">
            <a:avLst/>
          </a:prstGeom>
        </p:spPr>
        <p:txBody>
          <a:bodyPr wrap="square">
            <a:spAutoFit/>
          </a:bodyPr>
          <a:lstStyle/>
          <a:p>
            <a:pPr marL="514350" indent="-514350">
              <a:buAutoNum type="arabicPeriod"/>
            </a:pPr>
            <a:r>
              <a:rPr lang="zh-CN" altLang="en-US" sz="2800" dirty="0" smtClean="0">
                <a:solidFill>
                  <a:srgbClr val="3E3E3E"/>
                </a:solidFill>
                <a:latin typeface="Times New Roman" panose="02020603050405020304" pitchFamily="18" charset="0"/>
                <a:cs typeface="Times New Roman" panose="02020603050405020304" pitchFamily="18" charset="0"/>
              </a:rPr>
              <a:t>停用词</a:t>
            </a:r>
            <a:endParaRPr lang="en-US" altLang="zh-CN" sz="2800" dirty="0" smtClean="0">
              <a:solidFill>
                <a:srgbClr val="3E3E3E"/>
              </a:solidFill>
              <a:latin typeface="Times New Roman" panose="02020603050405020304" pitchFamily="18" charset="0"/>
              <a:cs typeface="Times New Roman" panose="02020603050405020304" pitchFamily="18" charset="0"/>
            </a:endParaRPr>
          </a:p>
          <a:p>
            <a:pPr marL="514350" indent="-514350">
              <a:buAutoNum type="arabicPeriod"/>
            </a:pPr>
            <a:r>
              <a:rPr lang="zh-CN" altLang="en-US" sz="2800" dirty="0" smtClean="0">
                <a:solidFill>
                  <a:srgbClr val="3E3E3E"/>
                </a:solidFill>
                <a:latin typeface="Times New Roman" panose="02020603050405020304" pitchFamily="18" charset="0"/>
                <a:cs typeface="Times New Roman" panose="02020603050405020304" pitchFamily="18" charset="0"/>
              </a:rPr>
              <a:t>非停用词出现次数越多就越重要吗？</a:t>
            </a:r>
            <a:endParaRPr lang="zh-CN" altLang="en-US" sz="2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500284" y="2794055"/>
            <a:ext cx="8312981" cy="3250655"/>
          </a:xfrm>
          <a:prstGeom prst="rect">
            <a:avLst/>
          </a:prstGeom>
        </p:spPr>
      </p:pic>
      <p:sp>
        <p:nvSpPr>
          <p:cNvPr id="5" name="矩形 4"/>
          <p:cNvSpPr/>
          <p:nvPr/>
        </p:nvSpPr>
        <p:spPr>
          <a:xfrm>
            <a:off x="9112738" y="4733582"/>
            <a:ext cx="2782278" cy="1311128"/>
          </a:xfrm>
          <a:prstGeom prst="rect">
            <a:avLst/>
          </a:prstGeom>
        </p:spPr>
        <p:txBody>
          <a:bodyPr wrap="square">
            <a:spAutoFit/>
          </a:bodyPr>
          <a:lstStyle/>
          <a:p>
            <a:pPr marL="87630" lvl="0" algn="just">
              <a:lnSpc>
                <a:spcPct val="110000"/>
              </a:lnSpc>
              <a:buClr>
                <a:srgbClr val="0070C0"/>
              </a:buClr>
            </a:pPr>
            <a:r>
              <a:rPr lang="zh-CN" altLang="en-US" sz="2400" dirty="0" smtClean="0">
                <a:solidFill>
                  <a:srgbClr val="FF0000"/>
                </a:solidFill>
                <a:latin typeface="Times New Roman" panose="02020603050405020304" pitchFamily="18" charset="0"/>
                <a:cs typeface="Times New Roman" panose="02020603050405020304" pitchFamily="18" charset="0"/>
              </a:rPr>
              <a:t>信息处理中，词频是重要的指标，但是却不够深入。</a:t>
            </a:r>
            <a:endParaRPr lang="en-US" altLang="zh-CN" sz="24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62808" y="4861428"/>
            <a:ext cx="9292392" cy="1253998"/>
          </a:xfrm>
          <a:prstGeom prst="rect">
            <a:avLst/>
          </a:prstGeom>
          <a:noFill/>
        </p:spPr>
        <p:txBody>
          <a:bodyPr wrap="square" lIns="0" tIns="0" rIns="0" rtlCol="0">
            <a:spAutoFit/>
          </a:bodyPr>
          <a:lstStyle/>
          <a:p>
            <a:pPr algn="l" defTabSz="0">
              <a:lnSpc>
                <a:spcPts val="4900"/>
              </a:lnSpc>
            </a:pPr>
            <a:r>
              <a:rPr lang="zh-CN" altLang="en-US" sz="3200" i="1" dirty="0" smtClean="0">
                <a:solidFill>
                  <a:srgbClr val="FF0000"/>
                </a:solidFill>
                <a:latin typeface="Times New Roman" panose="02020603050405020304" pitchFamily="18" charset="0"/>
                <a:cs typeface="Times New Roman" panose="02020603050405020304" pitchFamily="18" charset="0"/>
              </a:rPr>
              <a:t>和</a:t>
            </a:r>
            <a:r>
              <a:rPr lang="en-US" altLang="zh-CN" sz="3200" i="1" dirty="0" smtClean="0">
                <a:solidFill>
                  <a:srgbClr val="FF0000"/>
                </a:solidFill>
                <a:latin typeface="Times New Roman" panose="02020603050405020304" pitchFamily="18" charset="0"/>
                <a:cs typeface="Times New Roman" panose="02020603050405020304" pitchFamily="18" charset="0"/>
              </a:rPr>
              <a:t>PageRank</a:t>
            </a:r>
            <a:r>
              <a:rPr lang="zh-CN" altLang="en-US" sz="3200" i="1" dirty="0" smtClean="0">
                <a:solidFill>
                  <a:srgbClr val="FF0000"/>
                </a:solidFill>
                <a:latin typeface="Times New Roman" panose="02020603050405020304" pitchFamily="18" charset="0"/>
                <a:cs typeface="Times New Roman" panose="02020603050405020304" pitchFamily="18" charset="0"/>
              </a:rPr>
              <a:t>一样，信息处理领域的经典大拿！</a:t>
            </a:r>
            <a:endParaRPr lang="en-US" altLang="zh-CN" sz="3200" i="1" dirty="0" smtClean="0">
              <a:solidFill>
                <a:srgbClr val="FF0000"/>
              </a:solidFill>
              <a:latin typeface="Times New Roman" panose="02020603050405020304" pitchFamily="18" charset="0"/>
              <a:cs typeface="Times New Roman" panose="02020603050405020304" pitchFamily="18" charset="0"/>
            </a:endParaRPr>
          </a:p>
          <a:p>
            <a:pPr algn="l" defTabSz="0">
              <a:lnSpc>
                <a:spcPts val="4900"/>
              </a:lnSpc>
            </a:pPr>
            <a:r>
              <a:rPr lang="zh-CN" altLang="en-US" sz="3200" i="1" dirty="0">
                <a:solidFill>
                  <a:srgbClr val="FF0000"/>
                </a:solidFill>
                <a:latin typeface="Times New Roman" panose="02020603050405020304" pitchFamily="18" charset="0"/>
                <a:cs typeface="Times New Roman" panose="02020603050405020304" pitchFamily="18" charset="0"/>
              </a:rPr>
              <a:t>大道至</a:t>
            </a:r>
            <a:r>
              <a:rPr lang="zh-CN" altLang="en-US" sz="3200" i="1" dirty="0" smtClean="0">
                <a:solidFill>
                  <a:srgbClr val="FF0000"/>
                </a:solidFill>
                <a:latin typeface="Times New Roman" panose="02020603050405020304" pitchFamily="18" charset="0"/>
                <a:cs typeface="Times New Roman" panose="02020603050405020304" pitchFamily="18" charset="0"/>
              </a:rPr>
              <a:t>简！</a:t>
            </a:r>
            <a:endParaRPr lang="en-US" altLang="zh-CN" sz="3200" i="1" dirty="0" smtClean="0">
              <a:solidFill>
                <a:srgbClr val="FF0000"/>
              </a:solidFill>
              <a:latin typeface="Times New Roman" panose="02020603050405020304" pitchFamily="18" charset="0"/>
              <a:cs typeface="Times New Roman" panose="02020603050405020304" pitchFamily="18" charset="0"/>
            </a:endParaRPr>
          </a:p>
        </p:txBody>
      </p:sp>
      <p:sp>
        <p:nvSpPr>
          <p:cNvPr id="2" name="矩形 1"/>
          <p:cNvSpPr/>
          <p:nvPr/>
        </p:nvSpPr>
        <p:spPr>
          <a:xfrm>
            <a:off x="500284" y="1785035"/>
            <a:ext cx="8862646" cy="646331"/>
          </a:xfrm>
          <a:prstGeom prst="rect">
            <a:avLst/>
          </a:prstGeom>
        </p:spPr>
        <p:txBody>
          <a:bodyPr wrap="square">
            <a:spAutoFit/>
          </a:bodyPr>
          <a:lstStyle/>
          <a:p>
            <a:r>
              <a:rPr lang="en-US" altLang="zh-CN" sz="3600" dirty="0">
                <a:solidFill>
                  <a:srgbClr val="3E3E3E"/>
                </a:solidFill>
                <a:latin typeface="Times New Roman" panose="02020603050405020304" pitchFamily="18" charset="0"/>
                <a:cs typeface="Times New Roman" panose="02020603050405020304" pitchFamily="18" charset="0"/>
              </a:rPr>
              <a:t>TF-IDF</a:t>
            </a:r>
            <a:r>
              <a:rPr lang="zh-CN" altLang="en-US" sz="2800" dirty="0" smtClean="0">
                <a:solidFill>
                  <a:srgbClr val="3E3E3E"/>
                </a:solidFill>
                <a:latin typeface="Times New Roman" panose="02020603050405020304" pitchFamily="18" charset="0"/>
                <a:cs typeface="Times New Roman" panose="02020603050405020304" pitchFamily="18" charset="0"/>
              </a:rPr>
              <a:t>（</a:t>
            </a:r>
            <a:r>
              <a:rPr lang="en-US" altLang="zh-CN" sz="2800" dirty="0" smtClean="0">
                <a:solidFill>
                  <a:srgbClr val="3E3E3E"/>
                </a:solidFill>
                <a:latin typeface="Times New Roman" panose="02020603050405020304" pitchFamily="18" charset="0"/>
                <a:cs typeface="Times New Roman" panose="02020603050405020304" pitchFamily="18" charset="0"/>
              </a:rPr>
              <a:t>Term Frequency–InverseDocument Frequency</a:t>
            </a:r>
            <a:r>
              <a:rPr lang="zh-CN" altLang="en-US" sz="2800" dirty="0">
                <a:solidFill>
                  <a:srgbClr val="3E3E3E"/>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3" name="矩形 2"/>
          <p:cNvSpPr/>
          <p:nvPr/>
        </p:nvSpPr>
        <p:spPr>
          <a:xfrm>
            <a:off x="500284" y="2985497"/>
            <a:ext cx="8565562" cy="954107"/>
          </a:xfrm>
          <a:prstGeom prst="rect">
            <a:avLst/>
          </a:prstGeom>
        </p:spPr>
        <p:txBody>
          <a:bodyPr wrap="square">
            <a:spAutoFit/>
          </a:bodyPr>
          <a:lstStyle/>
          <a:p>
            <a:r>
              <a:rPr lang="en-US" altLang="zh-CN" sz="2800" dirty="0">
                <a:solidFill>
                  <a:srgbClr val="3E3E3E"/>
                </a:solidFill>
                <a:latin typeface="Times New Roman" panose="02020603050405020304" pitchFamily="18" charset="0"/>
                <a:cs typeface="Times New Roman" panose="02020603050405020304" pitchFamily="18" charset="0"/>
              </a:rPr>
              <a:t>TF</a:t>
            </a:r>
            <a:r>
              <a:rPr lang="zh-CN" altLang="en-US" sz="2800" dirty="0">
                <a:solidFill>
                  <a:srgbClr val="3E3E3E"/>
                </a:solidFill>
                <a:latin typeface="Times New Roman" panose="02020603050405020304" pitchFamily="18" charset="0"/>
                <a:cs typeface="Times New Roman" panose="02020603050405020304" pitchFamily="18" charset="0"/>
              </a:rPr>
              <a:t>：</a:t>
            </a:r>
            <a:r>
              <a:rPr lang="en-US" altLang="zh-CN" sz="2800" dirty="0">
                <a:solidFill>
                  <a:srgbClr val="3E3E3E"/>
                </a:solidFill>
                <a:latin typeface="Times New Roman" panose="02020603050405020304" pitchFamily="18" charset="0"/>
                <a:cs typeface="Times New Roman" panose="02020603050405020304" pitchFamily="18" charset="0"/>
              </a:rPr>
              <a:t>Term Frequency </a:t>
            </a:r>
            <a:r>
              <a:rPr lang="zh-CN" altLang="en-US" sz="2800" dirty="0" smtClean="0">
                <a:solidFill>
                  <a:srgbClr val="3E3E3E"/>
                </a:solidFill>
                <a:latin typeface="Times New Roman" panose="02020603050405020304" pitchFamily="18" charset="0"/>
                <a:cs typeface="Times New Roman" panose="02020603050405020304" pitchFamily="18" charset="0"/>
              </a:rPr>
              <a:t>词频</a:t>
            </a:r>
            <a:endParaRPr lang="en-US" altLang="zh-CN" sz="2800" dirty="0" smtClean="0">
              <a:solidFill>
                <a:srgbClr val="3E3E3E"/>
              </a:solidFill>
              <a:latin typeface="Times New Roman" panose="02020603050405020304" pitchFamily="18" charset="0"/>
              <a:cs typeface="Times New Roman" panose="02020603050405020304" pitchFamily="18" charset="0"/>
            </a:endParaRPr>
          </a:p>
          <a:p>
            <a:r>
              <a:rPr lang="en-US" altLang="zh-CN" sz="2800" dirty="0" smtClean="0">
                <a:solidFill>
                  <a:srgbClr val="3E3E3E"/>
                </a:solidFill>
                <a:latin typeface="Times New Roman" panose="02020603050405020304" pitchFamily="18" charset="0"/>
                <a:cs typeface="Times New Roman" panose="02020603050405020304" pitchFamily="18" charset="0"/>
              </a:rPr>
              <a:t>IDF</a:t>
            </a:r>
            <a:r>
              <a:rPr lang="zh-CN" altLang="en-US" sz="2800" dirty="0">
                <a:solidFill>
                  <a:srgbClr val="3E3E3E"/>
                </a:solidFill>
                <a:latin typeface="Times New Roman" panose="02020603050405020304" pitchFamily="18" charset="0"/>
                <a:cs typeface="Times New Roman" panose="02020603050405020304" pitchFamily="18" charset="0"/>
              </a:rPr>
              <a:t>：</a:t>
            </a:r>
            <a:r>
              <a:rPr lang="en-US" altLang="zh-CN" sz="2800" dirty="0">
                <a:solidFill>
                  <a:srgbClr val="3E3E3E"/>
                </a:solidFill>
                <a:latin typeface="Times New Roman" panose="02020603050405020304" pitchFamily="18" charset="0"/>
                <a:cs typeface="Times New Roman" panose="02020603050405020304" pitchFamily="18" charset="0"/>
              </a:rPr>
              <a:t>Inverse D</a:t>
            </a:r>
            <a:r>
              <a:rPr lang="en-US" altLang="zh-CN" sz="2800" dirty="0" smtClean="0">
                <a:solidFill>
                  <a:srgbClr val="3E3E3E"/>
                </a:solidFill>
                <a:latin typeface="Times New Roman" panose="02020603050405020304" pitchFamily="18" charset="0"/>
                <a:cs typeface="Times New Roman" panose="02020603050405020304" pitchFamily="18" charset="0"/>
              </a:rPr>
              <a:t>ocument </a:t>
            </a:r>
            <a:r>
              <a:rPr lang="en-US" altLang="zh-CN" sz="2800" dirty="0">
                <a:solidFill>
                  <a:srgbClr val="3E3E3E"/>
                </a:solidFill>
                <a:latin typeface="Times New Roman" panose="02020603050405020304" pitchFamily="18" charset="0"/>
                <a:cs typeface="Times New Roman" panose="02020603050405020304" pitchFamily="18" charset="0"/>
              </a:rPr>
              <a:t>F</a:t>
            </a:r>
            <a:r>
              <a:rPr lang="en-US" altLang="zh-CN" sz="2800" dirty="0" smtClean="0">
                <a:solidFill>
                  <a:srgbClr val="3E3E3E"/>
                </a:solidFill>
                <a:latin typeface="Times New Roman" panose="02020603050405020304" pitchFamily="18" charset="0"/>
                <a:cs typeface="Times New Roman" panose="02020603050405020304" pitchFamily="18" charset="0"/>
              </a:rPr>
              <a:t>requency </a:t>
            </a:r>
            <a:r>
              <a:rPr lang="zh-CN" altLang="en-US" sz="2800" dirty="0" smtClean="0">
                <a:solidFill>
                  <a:srgbClr val="3E3E3E"/>
                </a:solidFill>
                <a:latin typeface="Times New Roman" panose="02020603050405020304" pitchFamily="18" charset="0"/>
                <a:cs typeface="Times New Roman" panose="02020603050405020304" pitchFamily="18" charset="0"/>
              </a:rPr>
              <a:t>逆文档</a:t>
            </a:r>
            <a:r>
              <a:rPr lang="zh-CN" altLang="en-US" sz="2800" dirty="0">
                <a:solidFill>
                  <a:srgbClr val="3E3E3E"/>
                </a:solidFill>
                <a:latin typeface="Times New Roman" panose="02020603050405020304" pitchFamily="18" charset="0"/>
                <a:cs typeface="Times New Roman" panose="02020603050405020304" pitchFamily="18" charset="0"/>
              </a:rPr>
              <a:t>频率</a:t>
            </a:r>
            <a:endParaRPr lang="zh-CN" altLang="en-US" sz="2800" dirty="0">
              <a:latin typeface="Times New Roman" panose="02020603050405020304" pitchFamily="18" charset="0"/>
              <a:cs typeface="Times New Roman" panose="02020603050405020304" pitchFamily="18" charset="0"/>
            </a:endParaRPr>
          </a:p>
        </p:txBody>
      </p:sp>
      <p:sp>
        <p:nvSpPr>
          <p:cNvPr id="7" name="TextBox 1"/>
          <p:cNvSpPr txBox="1"/>
          <p:nvPr/>
        </p:nvSpPr>
        <p:spPr>
          <a:xfrm>
            <a:off x="652684" y="418381"/>
            <a:ext cx="5369070"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二</a:t>
            </a:r>
            <a:r>
              <a:rPr lang="zh-CN" altLang="en-US" sz="3600" b="1" dirty="0" smtClean="0">
                <a:solidFill>
                  <a:srgbClr val="FF0000"/>
                </a:solidFill>
                <a:latin typeface="Trebuchet MS" panose="020B0603020202020204" pitchFamily="18" charset="0"/>
                <a:cs typeface="Trebuchet MS" panose="020B0603020202020204" pitchFamily="18" charset="0"/>
              </a:rPr>
              <a:t>、</a:t>
            </a:r>
            <a:r>
              <a:rPr lang="en-US" altLang="zh-CN" sz="3600" b="1" dirty="0">
                <a:solidFill>
                  <a:srgbClr val="FF0000"/>
                </a:solidFill>
                <a:latin typeface="Trebuchet MS" panose="020B0603020202020204" pitchFamily="18" charset="0"/>
                <a:cs typeface="Trebuchet MS" panose="020B0603020202020204" pitchFamily="18" charset="0"/>
              </a:rPr>
              <a:t>TF-IDF</a:t>
            </a:r>
            <a:r>
              <a:rPr lang="zh-CN" altLang="en-US" sz="3600" b="1" dirty="0">
                <a:solidFill>
                  <a:srgbClr val="FF0000"/>
                </a:solidFill>
                <a:latin typeface="Trebuchet MS" panose="020B0603020202020204" pitchFamily="18" charset="0"/>
                <a:cs typeface="Trebuchet MS" panose="020B0603020202020204" pitchFamily="18" charset="0"/>
              </a:rPr>
              <a:t>（</a:t>
            </a:r>
            <a:r>
              <a:rPr lang="en-US" altLang="zh-CN" sz="3600" b="1" dirty="0">
                <a:solidFill>
                  <a:srgbClr val="FF0000"/>
                </a:solidFill>
                <a:latin typeface="Trebuchet MS" panose="020B0603020202020204" pitchFamily="18" charset="0"/>
                <a:cs typeface="Trebuchet MS" panose="020B0603020202020204" pitchFamily="18" charset="0"/>
              </a:rPr>
              <a:t>*</a:t>
            </a:r>
            <a:r>
              <a:rPr lang="zh-CN" altLang="en-US" sz="3600" b="1" dirty="0">
                <a:solidFill>
                  <a:srgbClr val="FF0000"/>
                </a:solidFill>
                <a:latin typeface="Trebuchet MS" panose="020B0603020202020204" pitchFamily="18" charset="0"/>
                <a:cs typeface="Trebuchet MS" panose="020B0603020202020204" pitchFamily="18" charset="0"/>
              </a:rPr>
              <a:t>）</a:t>
            </a:r>
            <a:endParaRPr lang="zh-CN" altLang="en-US" sz="3600" b="1" dirty="0" smtClean="0">
              <a:solidFill>
                <a:srgbClr val="FF0000"/>
              </a:solidFill>
              <a:latin typeface="Trebuchet MS" panose="020B0603020202020204" pitchFamily="18" charset="0"/>
              <a:cs typeface="Trebuchet MS" panose="020B0603020202020204" pitchFamily="18" charset="0"/>
            </a:endParaRPr>
          </a:p>
        </p:txBody>
      </p:sp>
      <p:sp>
        <p:nvSpPr>
          <p:cNvPr id="4" name="椭圆形标注 3"/>
          <p:cNvSpPr/>
          <p:nvPr/>
        </p:nvSpPr>
        <p:spPr>
          <a:xfrm>
            <a:off x="8218583" y="3124285"/>
            <a:ext cx="3481330" cy="1674564"/>
          </a:xfrm>
          <a:prstGeom prst="wedgeEllipseCallout">
            <a:avLst>
              <a:gd name="adj1" fmla="val -74630"/>
              <a:gd name="adj2" fmla="val 5657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题外话：想要考图情的话，</a:t>
            </a:r>
            <a:r>
              <a:rPr lang="en-US" altLang="zh-CN" dirty="0" smtClean="0"/>
              <a:t>TF-TDF</a:t>
            </a:r>
            <a:r>
              <a:rPr lang="zh-CN" altLang="en-US" dirty="0" smtClean="0"/>
              <a:t>以及</a:t>
            </a:r>
            <a:r>
              <a:rPr lang="en-US" altLang="zh-CN" dirty="0" smtClean="0"/>
              <a:t>PageRank</a:t>
            </a:r>
            <a:r>
              <a:rPr lang="zh-CN" altLang="en-US" dirty="0" smtClean="0"/>
              <a:t>这两个算法一定要有所了解！</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4" name="矩形 3"/>
          <p:cNvSpPr/>
          <p:nvPr/>
        </p:nvSpPr>
        <p:spPr>
          <a:xfrm>
            <a:off x="742461" y="1531482"/>
            <a:ext cx="10855569" cy="1461939"/>
          </a:xfrm>
          <a:prstGeom prst="rect">
            <a:avLst/>
          </a:prstGeom>
        </p:spPr>
        <p:txBody>
          <a:bodyPr wrap="square">
            <a:spAutoFit/>
          </a:bodyPr>
          <a:lstStyle/>
          <a:p>
            <a:pPr algn="just">
              <a:spcAft>
                <a:spcPts val="600"/>
              </a:spcAft>
            </a:pPr>
            <a:r>
              <a:rPr lang="zh-CN" altLang="en-US" sz="2400" dirty="0" smtClean="0">
                <a:solidFill>
                  <a:srgbClr val="3E3E3E"/>
                </a:solidFill>
                <a:latin typeface="+mn-ea"/>
              </a:rPr>
              <a:t>问题：</a:t>
            </a:r>
            <a:endParaRPr lang="en-US" altLang="zh-CN" sz="2400" dirty="0" smtClean="0">
              <a:solidFill>
                <a:srgbClr val="3E3E3E"/>
              </a:solidFill>
              <a:latin typeface="+mn-ea"/>
            </a:endParaRPr>
          </a:p>
          <a:p>
            <a:pPr algn="just"/>
            <a:r>
              <a:rPr lang="zh-CN" altLang="en-US" sz="2000" dirty="0" smtClean="0">
                <a:solidFill>
                  <a:srgbClr val="3E3E3E"/>
                </a:solidFill>
                <a:latin typeface="+mn-ea"/>
              </a:rPr>
              <a:t>用户</a:t>
            </a:r>
            <a:r>
              <a:rPr lang="zh-CN" altLang="en-US" sz="2000" dirty="0">
                <a:solidFill>
                  <a:srgbClr val="3E3E3E"/>
                </a:solidFill>
                <a:latin typeface="+mn-ea"/>
              </a:rPr>
              <a:t>在谷歌上搜索，谷歌如何能够保证返回的结果是用户想要的呢</a:t>
            </a:r>
            <a:r>
              <a:rPr lang="zh-CN" altLang="en-US" sz="2000" dirty="0" smtClean="0">
                <a:solidFill>
                  <a:srgbClr val="3E3E3E"/>
                </a:solidFill>
                <a:latin typeface="+mn-ea"/>
              </a:rPr>
              <a:t>？</a:t>
            </a:r>
            <a:endParaRPr lang="en-US" altLang="zh-CN" sz="2000" dirty="0" smtClean="0">
              <a:solidFill>
                <a:srgbClr val="3E3E3E"/>
              </a:solidFill>
              <a:latin typeface="+mn-ea"/>
            </a:endParaRPr>
          </a:p>
          <a:p>
            <a:pPr algn="just"/>
            <a:r>
              <a:rPr lang="zh-CN" altLang="en-US" sz="2000" dirty="0" smtClean="0">
                <a:solidFill>
                  <a:srgbClr val="3E3E3E"/>
                </a:solidFill>
                <a:latin typeface="+mn-ea"/>
              </a:rPr>
              <a:t>即</a:t>
            </a:r>
            <a:r>
              <a:rPr lang="zh-CN" altLang="en-US" sz="2000" dirty="0">
                <a:solidFill>
                  <a:srgbClr val="3E3E3E"/>
                </a:solidFill>
                <a:latin typeface="+mn-ea"/>
              </a:rPr>
              <a:t>用户输入”</a:t>
            </a:r>
            <a:r>
              <a:rPr lang="en-US" altLang="zh-CN" sz="2000" dirty="0">
                <a:solidFill>
                  <a:srgbClr val="3E3E3E"/>
                </a:solidFill>
                <a:latin typeface="+mn-ea"/>
              </a:rPr>
              <a:t>XXX”</a:t>
            </a:r>
            <a:r>
              <a:rPr lang="zh-CN" altLang="en-US" sz="2000" dirty="0">
                <a:solidFill>
                  <a:srgbClr val="3E3E3E"/>
                </a:solidFill>
                <a:latin typeface="+mn-ea"/>
              </a:rPr>
              <a:t>，谷歌如何保证返回的网页与”</a:t>
            </a:r>
            <a:r>
              <a:rPr lang="en-US" altLang="zh-CN" sz="2000" dirty="0">
                <a:solidFill>
                  <a:srgbClr val="3E3E3E"/>
                </a:solidFill>
                <a:latin typeface="+mn-ea"/>
              </a:rPr>
              <a:t>XXX”</a:t>
            </a:r>
            <a:r>
              <a:rPr lang="zh-CN" altLang="en-US" sz="2000" dirty="0">
                <a:solidFill>
                  <a:srgbClr val="3E3E3E"/>
                </a:solidFill>
                <a:latin typeface="+mn-ea"/>
              </a:rPr>
              <a:t>相关联，而且是把与“</a:t>
            </a:r>
            <a:r>
              <a:rPr lang="en-US" altLang="zh-CN" sz="2000" dirty="0">
                <a:solidFill>
                  <a:srgbClr val="3E3E3E"/>
                </a:solidFill>
                <a:latin typeface="+mn-ea"/>
              </a:rPr>
              <a:t>XXX”</a:t>
            </a:r>
            <a:r>
              <a:rPr lang="zh-CN" altLang="en-US" sz="2000" dirty="0">
                <a:solidFill>
                  <a:srgbClr val="3E3E3E"/>
                </a:solidFill>
                <a:latin typeface="+mn-ea"/>
              </a:rPr>
              <a:t>关联性最大的</a:t>
            </a:r>
            <a:r>
              <a:rPr lang="zh-CN" altLang="en-US" sz="2000" u="sng" dirty="0">
                <a:solidFill>
                  <a:srgbClr val="FF0000"/>
                </a:solidFill>
                <a:latin typeface="+mn-ea"/>
              </a:rPr>
              <a:t>那些网页</a:t>
            </a:r>
            <a:r>
              <a:rPr lang="zh-CN" altLang="en-US" sz="2000" dirty="0">
                <a:solidFill>
                  <a:srgbClr val="3E3E3E"/>
                </a:solidFill>
                <a:latin typeface="+mn-ea"/>
              </a:rPr>
              <a:t>放在头几条结果中呢？</a:t>
            </a:r>
            <a:endParaRPr lang="zh-CN" altLang="en-US" sz="2000" dirty="0">
              <a:latin typeface="+mn-ea"/>
            </a:endParaRPr>
          </a:p>
        </p:txBody>
      </p:sp>
      <p:sp>
        <p:nvSpPr>
          <p:cNvPr id="5" name="矩形 4"/>
          <p:cNvSpPr/>
          <p:nvPr/>
        </p:nvSpPr>
        <p:spPr>
          <a:xfrm>
            <a:off x="859692" y="3562200"/>
            <a:ext cx="10738338" cy="1769715"/>
          </a:xfrm>
          <a:prstGeom prst="rect">
            <a:avLst/>
          </a:prstGeom>
        </p:spPr>
        <p:txBody>
          <a:bodyPr wrap="square">
            <a:spAutoFit/>
          </a:bodyPr>
          <a:lstStyle/>
          <a:p>
            <a:pPr algn="just">
              <a:spcAft>
                <a:spcPts val="600"/>
              </a:spcAft>
            </a:pPr>
            <a:r>
              <a:rPr lang="zh-CN" altLang="en-US" sz="2400" dirty="0" smtClean="0"/>
              <a:t>分析：</a:t>
            </a:r>
            <a:endParaRPr lang="zh-CN" altLang="en-US" sz="2400" dirty="0"/>
          </a:p>
          <a:p>
            <a:pPr algn="just"/>
            <a:r>
              <a:rPr lang="zh-CN" altLang="en-US" sz="2000" dirty="0" smtClean="0"/>
              <a:t>比如用户输入</a:t>
            </a:r>
            <a:r>
              <a:rPr lang="zh-CN" altLang="en-US" sz="2000" u="sng" dirty="0" smtClean="0">
                <a:solidFill>
                  <a:srgbClr val="FF0000"/>
                </a:solidFill>
              </a:rPr>
              <a:t>“原子能的应用”</a:t>
            </a:r>
            <a:r>
              <a:rPr lang="zh-CN" altLang="en-US" sz="2000" dirty="0" smtClean="0"/>
              <a:t>，那么，可以轻易想到，网页中包含这三个词比较多的网页会比包含它们比较少的网页更相关。但是，这样是不公平的，因为有些网页很长，它们可能会包含更多的关键字数目（但是却不一定比短的网页与这个内容更相关）。所以靠关键字的数目来比较是不靠谱的，所以我们换一种方式，看它们出现的频率。</a:t>
            </a:r>
            <a:endParaRPr lang="zh-CN" alt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4" name="矩形 3"/>
          <p:cNvSpPr/>
          <p:nvPr/>
        </p:nvSpPr>
        <p:spPr>
          <a:xfrm>
            <a:off x="742461" y="1398620"/>
            <a:ext cx="10855569" cy="2262158"/>
          </a:xfrm>
          <a:prstGeom prst="rect">
            <a:avLst/>
          </a:prstGeom>
        </p:spPr>
        <p:txBody>
          <a:bodyPr wrap="square">
            <a:spAutoFit/>
          </a:bodyPr>
          <a:lstStyle/>
          <a:p>
            <a:pPr algn="just">
              <a:spcAft>
                <a:spcPts val="600"/>
              </a:spcAft>
            </a:pPr>
            <a:r>
              <a:rPr lang="en-US" altLang="zh-CN" sz="3200" b="1" u="sng" dirty="0" smtClean="0">
                <a:solidFill>
                  <a:srgbClr val="FF0000"/>
                </a:solidFill>
                <a:latin typeface="+mn-ea"/>
              </a:rPr>
              <a:t>TF</a:t>
            </a:r>
            <a:r>
              <a:rPr lang="zh-CN" altLang="en-US" sz="3200" b="1" u="sng" dirty="0" smtClean="0">
                <a:solidFill>
                  <a:srgbClr val="FF0000"/>
                </a:solidFill>
                <a:latin typeface="+mn-ea"/>
              </a:rPr>
              <a:t>：</a:t>
            </a:r>
            <a:endParaRPr lang="en-US" altLang="zh-CN" sz="3200" b="1" u="sng" dirty="0" smtClean="0">
              <a:solidFill>
                <a:srgbClr val="FF0000"/>
              </a:solidFill>
              <a:latin typeface="+mn-ea"/>
            </a:endParaRPr>
          </a:p>
          <a:p>
            <a:pPr algn="just"/>
            <a:r>
              <a:rPr lang="zh-CN" altLang="en-US" sz="2000" dirty="0"/>
              <a:t>频率的计算方法：用</a:t>
            </a:r>
            <a:r>
              <a:rPr lang="zh-CN" altLang="en-US" sz="2400" b="1" u="sng" dirty="0">
                <a:solidFill>
                  <a:srgbClr val="FF0000"/>
                </a:solidFill>
              </a:rPr>
              <a:t>该网页</a:t>
            </a:r>
            <a:r>
              <a:rPr lang="zh-CN" altLang="en-US" sz="2000" dirty="0"/>
              <a:t>的关键字</a:t>
            </a:r>
            <a:r>
              <a:rPr lang="zh-CN" altLang="en-US" sz="2000" dirty="0">
                <a:solidFill>
                  <a:srgbClr val="FF0000"/>
                </a:solidFill>
              </a:rPr>
              <a:t>出现的次数</a:t>
            </a:r>
            <a:r>
              <a:rPr lang="zh-CN" altLang="en-US" sz="2000" dirty="0"/>
              <a:t>除以</a:t>
            </a:r>
            <a:r>
              <a:rPr lang="zh-CN" altLang="en-US" sz="2000" dirty="0">
                <a:solidFill>
                  <a:srgbClr val="FF0000"/>
                </a:solidFill>
              </a:rPr>
              <a:t>网页的总字数</a:t>
            </a:r>
            <a:r>
              <a:rPr lang="zh-CN" altLang="en-US" sz="2000" dirty="0"/>
              <a:t>。我们把这个商称为</a:t>
            </a:r>
            <a:r>
              <a:rPr lang="en-US" altLang="zh-CN" sz="2000" dirty="0"/>
              <a:t>TF</a:t>
            </a:r>
            <a:r>
              <a:rPr lang="zh-CN" altLang="en-US" sz="2000" dirty="0"/>
              <a:t>（关键字的频率或者单文本的频率）。比如，某个网页中共有</a:t>
            </a:r>
            <a:r>
              <a:rPr lang="en-US" altLang="zh-CN" sz="2000" dirty="0"/>
              <a:t>1000</a:t>
            </a:r>
            <a:r>
              <a:rPr lang="zh-CN" altLang="en-US" sz="2000" dirty="0"/>
              <a:t>个词，其中“原子能”，“的”，“应用”分别出现了</a:t>
            </a:r>
            <a:r>
              <a:rPr lang="en-US" altLang="zh-CN" sz="2000" dirty="0"/>
              <a:t>2</a:t>
            </a:r>
            <a:r>
              <a:rPr lang="zh-CN" altLang="en-US" sz="2000" dirty="0"/>
              <a:t>次，</a:t>
            </a:r>
            <a:r>
              <a:rPr lang="en-US" altLang="zh-CN" sz="2000" dirty="0"/>
              <a:t>35</a:t>
            </a:r>
            <a:r>
              <a:rPr lang="zh-CN" altLang="en-US" sz="2000" dirty="0"/>
              <a:t>次和</a:t>
            </a:r>
            <a:r>
              <a:rPr lang="en-US" altLang="zh-CN" sz="2000" dirty="0"/>
              <a:t>5</a:t>
            </a:r>
            <a:r>
              <a:rPr lang="zh-CN" altLang="en-US" sz="2000" dirty="0"/>
              <a:t>次，那么它们的词频就分别是（</a:t>
            </a:r>
            <a:r>
              <a:rPr lang="en-US" altLang="zh-CN" sz="2000" dirty="0"/>
              <a:t>2/1000</a:t>
            </a:r>
            <a:r>
              <a:rPr lang="zh-CN" altLang="en-US" sz="2000" dirty="0"/>
              <a:t>）</a:t>
            </a:r>
            <a:r>
              <a:rPr lang="en-US" altLang="zh-CN" sz="2000" dirty="0"/>
              <a:t>=0.02</a:t>
            </a:r>
            <a:r>
              <a:rPr lang="zh-CN" altLang="en-US" sz="2000" dirty="0"/>
              <a:t>，（</a:t>
            </a:r>
            <a:r>
              <a:rPr lang="en-US" altLang="zh-CN" sz="2000" dirty="0"/>
              <a:t>35/1000</a:t>
            </a:r>
            <a:r>
              <a:rPr lang="zh-CN" altLang="en-US" sz="2000" dirty="0"/>
              <a:t>）</a:t>
            </a:r>
            <a:r>
              <a:rPr lang="en-US" altLang="zh-CN" sz="2000" dirty="0"/>
              <a:t>=0.035</a:t>
            </a:r>
            <a:r>
              <a:rPr lang="zh-CN" altLang="en-US" sz="2000" dirty="0"/>
              <a:t>，（</a:t>
            </a:r>
            <a:r>
              <a:rPr lang="en-US" altLang="zh-CN" sz="2000" dirty="0"/>
              <a:t>5/1000</a:t>
            </a:r>
            <a:r>
              <a:rPr lang="zh-CN" altLang="en-US" sz="2000" dirty="0"/>
              <a:t>）</a:t>
            </a:r>
            <a:r>
              <a:rPr lang="en-US" altLang="zh-CN" sz="2000" dirty="0"/>
              <a:t>=0.05</a:t>
            </a:r>
            <a:r>
              <a:rPr lang="zh-CN" altLang="en-US" sz="2000" dirty="0"/>
              <a:t>，这三个词频相加之和</a:t>
            </a:r>
            <a:r>
              <a:rPr lang="en-US" altLang="zh-CN" sz="2000" dirty="0"/>
              <a:t>0.042</a:t>
            </a:r>
            <a:r>
              <a:rPr lang="zh-CN" altLang="en-US" sz="2000" dirty="0"/>
              <a:t>就是这个网页相对于“原子能应用”这个</a:t>
            </a:r>
            <a:r>
              <a:rPr lang="zh-CN" altLang="en-US" sz="2000" u="sng" dirty="0">
                <a:solidFill>
                  <a:srgbClr val="FF0000"/>
                </a:solidFill>
              </a:rPr>
              <a:t>关键字的</a:t>
            </a:r>
            <a:r>
              <a:rPr lang="en-US" altLang="zh-CN" sz="2000" u="sng" dirty="0">
                <a:solidFill>
                  <a:srgbClr val="FF0000"/>
                </a:solidFill>
              </a:rPr>
              <a:t>TF</a:t>
            </a:r>
            <a:r>
              <a:rPr lang="zh-CN" altLang="en-US" sz="2000" u="sng" dirty="0">
                <a:solidFill>
                  <a:srgbClr val="FF0000"/>
                </a:solidFill>
              </a:rPr>
              <a:t>（单文本词频</a:t>
            </a:r>
            <a:r>
              <a:rPr lang="zh-CN" altLang="en-US" sz="2000" dirty="0"/>
              <a:t>）。 </a:t>
            </a:r>
            <a:endParaRPr lang="zh-CN" altLang="en-US" sz="2000" dirty="0">
              <a:latin typeface="+mn-ea"/>
            </a:endParaRPr>
          </a:p>
        </p:txBody>
      </p:sp>
      <p:sp>
        <p:nvSpPr>
          <p:cNvPr id="5" name="矩形 4"/>
          <p:cNvSpPr/>
          <p:nvPr/>
        </p:nvSpPr>
        <p:spPr>
          <a:xfrm>
            <a:off x="742461" y="3783884"/>
            <a:ext cx="10738338" cy="1461939"/>
          </a:xfrm>
          <a:prstGeom prst="rect">
            <a:avLst/>
          </a:prstGeom>
        </p:spPr>
        <p:txBody>
          <a:bodyPr wrap="square">
            <a:spAutoFit/>
          </a:bodyPr>
          <a:lstStyle/>
          <a:p>
            <a:pPr algn="just">
              <a:spcAft>
                <a:spcPts val="600"/>
              </a:spcAft>
            </a:pPr>
            <a:r>
              <a:rPr lang="zh-CN" altLang="en-US" sz="2400" dirty="0" smtClean="0"/>
              <a:t>分析</a:t>
            </a:r>
            <a:r>
              <a:rPr lang="en-US" altLang="zh-CN" sz="2400" dirty="0" smtClean="0"/>
              <a:t>1</a:t>
            </a:r>
            <a:r>
              <a:rPr lang="zh-CN" altLang="en-US" sz="2400" dirty="0" smtClean="0"/>
              <a:t>：</a:t>
            </a:r>
            <a:endParaRPr lang="zh-CN" altLang="en-US" sz="2400" dirty="0"/>
          </a:p>
          <a:p>
            <a:pPr algn="just"/>
            <a:r>
              <a:rPr lang="zh-CN" altLang="en-US" sz="2000" dirty="0"/>
              <a:t>有了词频，我们便有了一种简单而方便的计算查询的关键词和特定网页的相关性的办法。当然，用户可以输入好几个</a:t>
            </a:r>
            <a:r>
              <a:rPr lang="zh-CN" altLang="en-US" sz="2000" dirty="0" smtClean="0"/>
              <a:t>关键字                ，</a:t>
            </a:r>
            <a:r>
              <a:rPr lang="zh-CN" altLang="en-US" sz="2000" dirty="0"/>
              <a:t>它们在特定的网页中的词频（</a:t>
            </a:r>
            <a:r>
              <a:rPr lang="en-US" altLang="zh-CN" sz="2000" dirty="0"/>
              <a:t>TF</a:t>
            </a:r>
            <a:r>
              <a:rPr lang="zh-CN" altLang="en-US" sz="2000" dirty="0"/>
              <a:t>）分别为</a:t>
            </a:r>
            <a:r>
              <a:rPr lang="zh-CN" altLang="en-US" sz="2000" dirty="0" smtClean="0"/>
              <a:t>：                           。</a:t>
            </a:r>
            <a:r>
              <a:rPr lang="zh-CN" altLang="en-US" sz="2000" dirty="0"/>
              <a:t>那么，这几个关键字与该网页的相关性</a:t>
            </a:r>
            <a:r>
              <a:rPr lang="zh-CN" altLang="en-US" sz="2000" dirty="0" smtClean="0"/>
              <a:t>为 </a:t>
            </a:r>
            <a:endParaRPr lang="zh-CN" altLang="en-US" sz="2000" dirty="0"/>
          </a:p>
        </p:txBody>
      </p:sp>
      <p:pic>
        <p:nvPicPr>
          <p:cNvPr id="3" name="图片 2"/>
          <p:cNvPicPr>
            <a:picLocks noChangeAspect="1"/>
          </p:cNvPicPr>
          <p:nvPr/>
        </p:nvPicPr>
        <p:blipFill>
          <a:blip r:embed="rId3"/>
          <a:stretch>
            <a:fillRect/>
          </a:stretch>
        </p:blipFill>
        <p:spPr>
          <a:xfrm>
            <a:off x="4244573" y="4585940"/>
            <a:ext cx="920576" cy="188992"/>
          </a:xfrm>
          <a:prstGeom prst="rect">
            <a:avLst/>
          </a:prstGeom>
        </p:spPr>
      </p:pic>
      <p:pic>
        <p:nvPicPr>
          <p:cNvPr id="6" name="图片 5"/>
          <p:cNvPicPr>
            <a:picLocks noChangeAspect="1"/>
          </p:cNvPicPr>
          <p:nvPr/>
        </p:nvPicPr>
        <p:blipFill>
          <a:blip r:embed="rId4"/>
          <a:stretch>
            <a:fillRect/>
          </a:stretch>
        </p:blipFill>
        <p:spPr>
          <a:xfrm>
            <a:off x="1343147" y="4935477"/>
            <a:ext cx="1362075" cy="190500"/>
          </a:xfrm>
          <a:prstGeom prst="rect">
            <a:avLst/>
          </a:prstGeom>
        </p:spPr>
      </p:pic>
      <p:pic>
        <p:nvPicPr>
          <p:cNvPr id="7" name="图片 6"/>
          <p:cNvPicPr>
            <a:picLocks noChangeAspect="1"/>
          </p:cNvPicPr>
          <p:nvPr/>
        </p:nvPicPr>
        <p:blipFill>
          <a:blip r:embed="rId5"/>
          <a:stretch>
            <a:fillRect/>
          </a:stretch>
        </p:blipFill>
        <p:spPr>
          <a:xfrm>
            <a:off x="7775488" y="4887852"/>
            <a:ext cx="1552575" cy="2381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89539" y="953478"/>
            <a:ext cx="8253046" cy="1760670"/>
          </a:xfrm>
        </p:spPr>
        <p:txBody>
          <a:bodyPr anchor="ctr">
            <a:noAutofit/>
          </a:bodyPr>
          <a:lstStyle/>
          <a:p>
            <a:pPr eaLnBrk="1" fontAlgn="base" hangingPunct="1">
              <a:lnSpc>
                <a:spcPct val="150000"/>
              </a:lnSpc>
              <a:spcAft>
                <a:spcPts val="0"/>
              </a:spcAft>
              <a:defRPr/>
            </a:pPr>
            <a:r>
              <a:rPr lang="zh-CN" altLang="en-US" sz="4400" noProof="1" smtClean="0">
                <a:solidFill>
                  <a:srgbClr val="FF0000"/>
                </a:solidFill>
                <a:sym typeface="+mn-ea"/>
              </a:rPr>
              <a:t>第二讲 词频统计与分析</a:t>
            </a:r>
            <a:endParaRPr lang="en-US" sz="3200" strike="noStrike" noProof="1" smtClean="0">
              <a:solidFill>
                <a:srgbClr val="FF0000"/>
              </a:solidFill>
            </a:endParaRPr>
          </a:p>
        </p:txBody>
      </p:sp>
      <p:sp>
        <p:nvSpPr>
          <p:cNvPr id="3" name="副标题 2"/>
          <p:cNvSpPr>
            <a:spLocks noGrp="1"/>
          </p:cNvSpPr>
          <p:nvPr>
            <p:ph type="subTitle" idx="1"/>
          </p:nvPr>
        </p:nvSpPr>
        <p:spPr>
          <a:xfrm>
            <a:off x="8103477" y="3563006"/>
            <a:ext cx="3547746" cy="2730685"/>
          </a:xfrm>
        </p:spPr>
        <p:txBody>
          <a:bodyPr rtlCol="0" anchor="ctr">
            <a:noAutofit/>
          </a:bodyPr>
          <a:lstStyle/>
          <a:p>
            <a:pPr eaLnBrk="1" fontAlgn="base" hangingPunct="1">
              <a:lnSpc>
                <a:spcPct val="150000"/>
              </a:lnSpc>
              <a:spcAft>
                <a:spcPts val="0"/>
              </a:spcAft>
              <a:defRPr/>
            </a:pPr>
            <a:r>
              <a:rPr lang="zh-CN" altLang="en-US" sz="1600" strike="noStrike" kern="1500" spc="150" noProof="1" smtClean="0"/>
              <a:t>吴志祥</a:t>
            </a:r>
            <a:endParaRPr lang="en-US" altLang="zh-CN" sz="1600" strike="noStrike" kern="1500" spc="150" noProof="1" smtClean="0"/>
          </a:p>
          <a:p>
            <a:pPr algn="l" eaLnBrk="1" fontAlgn="base" hangingPunct="1">
              <a:lnSpc>
                <a:spcPct val="150000"/>
              </a:lnSpc>
              <a:spcAft>
                <a:spcPts val="0"/>
              </a:spcAft>
              <a:defRPr/>
            </a:pPr>
            <a:r>
              <a:rPr lang="en-US" altLang="zh-CN" sz="1600" strike="noStrike" kern="1500" spc="150" noProof="1" smtClean="0"/>
              <a:t>               18205185639  </a:t>
            </a:r>
          </a:p>
          <a:p>
            <a:pPr eaLnBrk="1" fontAlgn="base" hangingPunct="1">
              <a:lnSpc>
                <a:spcPct val="150000"/>
              </a:lnSpc>
              <a:spcAft>
                <a:spcPts val="0"/>
              </a:spcAft>
              <a:defRPr/>
            </a:pPr>
            <a:r>
              <a:rPr lang="en-US" altLang="zh-CN" sz="1600" kern="1500" spc="150" noProof="1" smtClean="0"/>
              <a:t>  cnwzx2012@njtech.edu.cn</a:t>
            </a:r>
            <a:r>
              <a:rPr lang="en-US" altLang="zh-CN" sz="1600" strike="noStrike" kern="1500" spc="150" noProof="1" smtClean="0"/>
              <a:t>   </a:t>
            </a:r>
          </a:p>
          <a:p>
            <a:pPr algn="r" eaLnBrk="1" fontAlgn="base" hangingPunct="1">
              <a:lnSpc>
                <a:spcPct val="150000"/>
              </a:lnSpc>
              <a:spcAft>
                <a:spcPts val="0"/>
              </a:spcAft>
              <a:defRPr/>
            </a:pPr>
            <a:endParaRPr lang="en-US" sz="1600" strike="noStrike" kern="1500" spc="150" noProof="1"/>
          </a:p>
        </p:txBody>
      </p:sp>
      <p:sp>
        <p:nvSpPr>
          <p:cNvPr id="4" name="页脚占位符 3"/>
          <p:cNvSpPr>
            <a:spLocks noGrp="1"/>
          </p:cNvSpPr>
          <p:nvPr>
            <p:ph type="ftr" sz="quarter" idx="11"/>
          </p:nvPr>
        </p:nvSpPr>
        <p:spPr/>
        <p:txBody>
          <a:bodyPr lIns="88750" tIns="44375" rIns="88750" bIns="44375" rtlCol="0" anchor="ctr"/>
          <a:lstStyle/>
          <a:p>
            <a:pPr fontAlgn="base">
              <a:defRPr/>
            </a:pPr>
            <a:r>
              <a:rPr lang="zh-CN" altLang="en-US" sz="960" strike="noStrike" noProof="1">
                <a:latin typeface="+mn-lt"/>
                <a:ea typeface="+mn-ea"/>
                <a:cs typeface="+mn-cs"/>
              </a:rPr>
              <a:t>1</a:t>
            </a:r>
            <a:endParaRPr lang="zh-CN" altLang="en-US" sz="960" strike="noStrike" noProof="1"/>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4" name="矩形 3"/>
          <p:cNvSpPr/>
          <p:nvPr/>
        </p:nvSpPr>
        <p:spPr>
          <a:xfrm>
            <a:off x="742461" y="1398620"/>
            <a:ext cx="10855569" cy="2077492"/>
          </a:xfrm>
          <a:prstGeom prst="rect">
            <a:avLst/>
          </a:prstGeom>
        </p:spPr>
        <p:txBody>
          <a:bodyPr wrap="square">
            <a:spAutoFit/>
          </a:bodyPr>
          <a:lstStyle/>
          <a:p>
            <a:pPr algn="just">
              <a:spcAft>
                <a:spcPts val="600"/>
              </a:spcAft>
            </a:pPr>
            <a:r>
              <a:rPr lang="zh-CN" altLang="en-US" sz="2400" dirty="0" smtClean="0">
                <a:solidFill>
                  <a:srgbClr val="3E3E3E"/>
                </a:solidFill>
                <a:latin typeface="+mn-ea"/>
              </a:rPr>
              <a:t>分析</a:t>
            </a:r>
            <a:r>
              <a:rPr lang="en-US" altLang="zh-CN" sz="2400" dirty="0" smtClean="0">
                <a:solidFill>
                  <a:srgbClr val="3E3E3E"/>
                </a:solidFill>
                <a:latin typeface="+mn-ea"/>
              </a:rPr>
              <a:t>2</a:t>
            </a:r>
            <a:r>
              <a:rPr lang="zh-CN" altLang="en-US" sz="2400" dirty="0" smtClean="0">
                <a:solidFill>
                  <a:srgbClr val="3E3E3E"/>
                </a:solidFill>
                <a:latin typeface="+mn-ea"/>
              </a:rPr>
              <a:t>：</a:t>
            </a:r>
            <a:endParaRPr lang="en-US" altLang="zh-CN" sz="2400" dirty="0" smtClean="0">
              <a:solidFill>
                <a:srgbClr val="3E3E3E"/>
              </a:solidFill>
              <a:latin typeface="+mn-ea"/>
            </a:endParaRPr>
          </a:p>
          <a:p>
            <a:pPr algn="just"/>
            <a:r>
              <a:rPr lang="zh-CN" altLang="en-US" sz="2000" dirty="0"/>
              <a:t>但是，这样仍然有漏洞，在上面给出的例子中，</a:t>
            </a:r>
            <a:r>
              <a:rPr lang="zh-CN" altLang="en-US" sz="2000" u="sng" dirty="0">
                <a:solidFill>
                  <a:srgbClr val="FF0000"/>
                </a:solidFill>
              </a:rPr>
              <a:t>“的”</a:t>
            </a:r>
            <a:r>
              <a:rPr lang="zh-CN" altLang="en-US" sz="2000" dirty="0"/>
              <a:t>这个次占了词频的</a:t>
            </a:r>
            <a:r>
              <a:rPr lang="en-US" altLang="zh-CN" sz="2000" dirty="0"/>
              <a:t>80%</a:t>
            </a:r>
            <a:r>
              <a:rPr lang="zh-CN" altLang="en-US" sz="2000" dirty="0"/>
              <a:t>以上，而它对确定网页的主题几乎没什么用。所以我们应该忽略掉这些词，取消掉它们的影响。（注：我们称这种词为</a:t>
            </a:r>
            <a:r>
              <a:rPr lang="zh-CN" altLang="en-US" sz="2000" u="sng" dirty="0">
                <a:solidFill>
                  <a:srgbClr val="FF0000"/>
                </a:solidFill>
              </a:rPr>
              <a:t>“停止词（</a:t>
            </a:r>
            <a:r>
              <a:rPr lang="en-US" altLang="zh-CN" sz="2000" u="sng" dirty="0" err="1">
                <a:solidFill>
                  <a:srgbClr val="FF0000"/>
                </a:solidFill>
              </a:rPr>
              <a:t>stopword</a:t>
            </a:r>
            <a:r>
              <a:rPr lang="zh-CN" altLang="en-US" sz="2000" u="sng" dirty="0">
                <a:solidFill>
                  <a:srgbClr val="FF0000"/>
                </a:solidFill>
              </a:rPr>
              <a:t>）”</a:t>
            </a:r>
            <a:r>
              <a:rPr lang="zh-CN" altLang="en-US" sz="2000" dirty="0"/>
              <a:t>，英文中有</a:t>
            </a:r>
            <a:r>
              <a:rPr lang="en-US" altLang="zh-CN" sz="2000" dirty="0"/>
              <a:t>a, the, or</a:t>
            </a:r>
            <a:r>
              <a:rPr lang="zh-CN" altLang="en-US" sz="2000" dirty="0"/>
              <a:t>等冠词，介词，连词等，中文中有“和”，“中”，“得”等等）。忽略掉这些停止词后，上述网页的相关性就变为了</a:t>
            </a:r>
            <a:r>
              <a:rPr lang="en-US" altLang="zh-CN" sz="2000" dirty="0"/>
              <a:t>0.007</a:t>
            </a:r>
            <a:r>
              <a:rPr lang="zh-CN" altLang="en-US" sz="2000" dirty="0"/>
              <a:t>，其中“原子能”贡献了</a:t>
            </a:r>
            <a:r>
              <a:rPr lang="en-US" altLang="zh-CN" sz="2000" dirty="0"/>
              <a:t>0.002</a:t>
            </a:r>
            <a:r>
              <a:rPr lang="zh-CN" altLang="en-US" sz="2000" dirty="0"/>
              <a:t>，“应用”贡献了</a:t>
            </a:r>
            <a:r>
              <a:rPr lang="en-US" altLang="zh-CN" sz="2000" dirty="0"/>
              <a:t>0.005</a:t>
            </a:r>
            <a:r>
              <a:rPr lang="zh-CN" altLang="en-US" sz="2000" dirty="0" smtClean="0"/>
              <a:t>。</a:t>
            </a:r>
            <a:endParaRPr lang="zh-CN" altLang="en-US" sz="2000" dirty="0"/>
          </a:p>
        </p:txBody>
      </p:sp>
      <p:sp>
        <p:nvSpPr>
          <p:cNvPr id="5" name="矩形 4"/>
          <p:cNvSpPr/>
          <p:nvPr/>
        </p:nvSpPr>
        <p:spPr>
          <a:xfrm>
            <a:off x="742461" y="3783884"/>
            <a:ext cx="10738338" cy="1461939"/>
          </a:xfrm>
          <a:prstGeom prst="rect">
            <a:avLst/>
          </a:prstGeom>
        </p:spPr>
        <p:txBody>
          <a:bodyPr wrap="square">
            <a:spAutoFit/>
          </a:bodyPr>
          <a:lstStyle/>
          <a:p>
            <a:pPr algn="just">
              <a:spcAft>
                <a:spcPts val="600"/>
              </a:spcAft>
            </a:pPr>
            <a:r>
              <a:rPr lang="zh-CN" altLang="en-US" sz="2400" dirty="0" smtClean="0">
                <a:latin typeface="+mn-ea"/>
              </a:rPr>
              <a:t>分析</a:t>
            </a:r>
            <a:r>
              <a:rPr lang="en-US" altLang="zh-CN" sz="2400" dirty="0" smtClean="0">
                <a:latin typeface="+mn-ea"/>
              </a:rPr>
              <a:t>3</a:t>
            </a:r>
            <a:r>
              <a:rPr lang="zh-CN" altLang="en-US" sz="2400" dirty="0" smtClean="0">
                <a:latin typeface="+mn-ea"/>
              </a:rPr>
              <a:t>：</a:t>
            </a:r>
            <a:endParaRPr lang="en-US" altLang="zh-CN" sz="2400" dirty="0" smtClean="0">
              <a:latin typeface="+mn-ea"/>
            </a:endParaRPr>
          </a:p>
          <a:p>
            <a:pPr algn="just">
              <a:spcAft>
                <a:spcPts val="600"/>
              </a:spcAft>
            </a:pPr>
            <a:r>
              <a:rPr lang="zh-CN" altLang="en-US" sz="2000" dirty="0"/>
              <a:t>到这，细心的读者可能会发现另一个漏洞，在汉语中，</a:t>
            </a:r>
            <a:r>
              <a:rPr lang="zh-CN" altLang="en-US" sz="2000" u="sng" dirty="0">
                <a:solidFill>
                  <a:srgbClr val="FF0000"/>
                </a:solidFill>
              </a:rPr>
              <a:t>“应用”</a:t>
            </a:r>
            <a:r>
              <a:rPr lang="zh-CN" altLang="en-US" sz="2000" dirty="0"/>
              <a:t>是一个很通用的词，而“原子能”是个很专业的词，后者在网页中的相关性排名中应该占据更大的比重。而前面我们计算的词频都是假定“原子能”，“应用”的权重是相同的条件下计算的，所以我们需要改进它。</a:t>
            </a:r>
            <a:endParaRPr lang="zh-CN" altLang="en-US" sz="2800" dirty="0">
              <a:latin typeface="+mn-e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5" name="矩形 4"/>
          <p:cNvSpPr/>
          <p:nvPr/>
        </p:nvSpPr>
        <p:spPr>
          <a:xfrm>
            <a:off x="672122" y="1400320"/>
            <a:ext cx="10738338" cy="3708708"/>
          </a:xfrm>
          <a:prstGeom prst="rect">
            <a:avLst/>
          </a:prstGeom>
        </p:spPr>
        <p:txBody>
          <a:bodyPr wrap="square">
            <a:spAutoFit/>
          </a:bodyPr>
          <a:lstStyle/>
          <a:p>
            <a:pPr algn="just">
              <a:spcAft>
                <a:spcPts val="600"/>
              </a:spcAft>
            </a:pPr>
            <a:r>
              <a:rPr lang="zh-CN" altLang="en-US" sz="2000" dirty="0">
                <a:latin typeface="+mn-ea"/>
              </a:rPr>
              <a:t>我们给汉语中的每个词赋予一个权重，这个权重的设定必须满足两个条件</a:t>
            </a:r>
            <a:r>
              <a:rPr lang="zh-CN" altLang="en-US" sz="2000" dirty="0" smtClean="0">
                <a:latin typeface="+mn-ea"/>
              </a:rPr>
              <a:t>：</a:t>
            </a:r>
            <a:endParaRPr lang="en-US" altLang="zh-CN" sz="2000" dirty="0" smtClean="0">
              <a:latin typeface="+mn-ea"/>
            </a:endParaRPr>
          </a:p>
          <a:p>
            <a:pPr algn="just"/>
            <a:r>
              <a:rPr lang="zh-CN" altLang="en-US" sz="2000" b="1" dirty="0" smtClean="0">
                <a:solidFill>
                  <a:srgbClr val="FF0000"/>
                </a:solidFill>
                <a:latin typeface="+mn-ea"/>
              </a:rPr>
              <a:t>（</a:t>
            </a:r>
            <a:r>
              <a:rPr lang="en-US" altLang="zh-CN" sz="2000" b="1" dirty="0" smtClean="0">
                <a:solidFill>
                  <a:srgbClr val="FF0000"/>
                </a:solidFill>
                <a:latin typeface="+mn-ea"/>
              </a:rPr>
              <a:t>1</a:t>
            </a:r>
            <a:r>
              <a:rPr lang="zh-CN" altLang="en-US" sz="2000" b="1" dirty="0" smtClean="0">
                <a:solidFill>
                  <a:srgbClr val="FF0000"/>
                </a:solidFill>
                <a:latin typeface="+mn-ea"/>
              </a:rPr>
              <a:t>）一</a:t>
            </a:r>
            <a:r>
              <a:rPr lang="zh-CN" altLang="en-US" sz="2000" b="1" dirty="0">
                <a:solidFill>
                  <a:srgbClr val="FF0000"/>
                </a:solidFill>
                <a:latin typeface="+mn-ea"/>
              </a:rPr>
              <a:t>个词预测主题的能力越强（与主题的关联程度），权重越大，反之，权重越小</a:t>
            </a:r>
            <a:r>
              <a:rPr lang="zh-CN" altLang="en-US" sz="2000" b="1" dirty="0" smtClean="0">
                <a:solidFill>
                  <a:srgbClr val="FF0000"/>
                </a:solidFill>
                <a:latin typeface="+mn-ea"/>
              </a:rPr>
              <a:t>。</a:t>
            </a:r>
            <a:endParaRPr lang="en-US" altLang="zh-CN" sz="2000" b="1" dirty="0" smtClean="0">
              <a:solidFill>
                <a:srgbClr val="FF0000"/>
              </a:solidFill>
              <a:latin typeface="+mn-ea"/>
            </a:endParaRPr>
          </a:p>
          <a:p>
            <a:pPr algn="just">
              <a:spcAft>
                <a:spcPts val="1200"/>
              </a:spcAft>
            </a:pPr>
            <a:r>
              <a:rPr lang="zh-CN" altLang="en-US" sz="2000" dirty="0" smtClean="0">
                <a:latin typeface="+mn-ea"/>
              </a:rPr>
              <a:t>在</a:t>
            </a:r>
            <a:r>
              <a:rPr lang="zh-CN" altLang="en-US" sz="2000" dirty="0">
                <a:latin typeface="+mn-ea"/>
              </a:rPr>
              <a:t>网页中看到“原子能”这个词，或多或少能够了解网页的主题，而看到“应用”一词，则对主题基本上还是一无所知。因此，</a:t>
            </a:r>
            <a:r>
              <a:rPr lang="zh-CN" altLang="en-US" sz="2000" u="sng" dirty="0">
                <a:solidFill>
                  <a:srgbClr val="FF0000"/>
                </a:solidFill>
                <a:latin typeface="+mn-ea"/>
              </a:rPr>
              <a:t>“原子能”的权重应该比应用大</a:t>
            </a:r>
            <a:r>
              <a:rPr lang="zh-CN" altLang="en-US" sz="2000" dirty="0" smtClean="0">
                <a:latin typeface="+mn-ea"/>
              </a:rPr>
              <a:t>。</a:t>
            </a:r>
            <a:endParaRPr lang="en-US" altLang="zh-CN" sz="2000" dirty="0" smtClean="0">
              <a:latin typeface="+mn-ea"/>
            </a:endParaRPr>
          </a:p>
          <a:p>
            <a:pPr algn="just"/>
            <a:r>
              <a:rPr lang="zh-CN" altLang="en-US" sz="2000" b="1" dirty="0" smtClean="0">
                <a:solidFill>
                  <a:srgbClr val="FF0000"/>
                </a:solidFill>
                <a:latin typeface="+mn-ea"/>
              </a:rPr>
              <a:t>（</a:t>
            </a:r>
            <a:r>
              <a:rPr lang="en-US" altLang="zh-CN" sz="2000" b="1" dirty="0" smtClean="0">
                <a:solidFill>
                  <a:srgbClr val="FF0000"/>
                </a:solidFill>
                <a:latin typeface="+mn-ea"/>
              </a:rPr>
              <a:t>2</a:t>
            </a:r>
            <a:r>
              <a:rPr lang="zh-CN" altLang="en-US" sz="2000" b="1" dirty="0" smtClean="0">
                <a:solidFill>
                  <a:srgbClr val="FF0000"/>
                </a:solidFill>
                <a:latin typeface="+mn-ea"/>
              </a:rPr>
              <a:t>）</a:t>
            </a:r>
            <a:r>
              <a:rPr lang="zh-CN" altLang="en-US" sz="2000" b="1" dirty="0">
                <a:solidFill>
                  <a:srgbClr val="FF0000"/>
                </a:solidFill>
                <a:latin typeface="+mn-ea"/>
              </a:rPr>
              <a:t>停止词的权重应该为</a:t>
            </a:r>
            <a:r>
              <a:rPr lang="zh-CN" altLang="en-US" sz="2000" b="1" dirty="0" smtClean="0">
                <a:solidFill>
                  <a:srgbClr val="FF0000"/>
                </a:solidFill>
                <a:latin typeface="+mn-ea"/>
              </a:rPr>
              <a:t>零</a:t>
            </a:r>
            <a:endParaRPr lang="en-US" altLang="zh-CN" sz="2000" b="1" dirty="0" smtClean="0">
              <a:solidFill>
                <a:srgbClr val="FF0000"/>
              </a:solidFill>
              <a:latin typeface="+mn-ea"/>
            </a:endParaRPr>
          </a:p>
          <a:p>
            <a:pPr algn="just">
              <a:spcAft>
                <a:spcPts val="600"/>
              </a:spcAft>
            </a:pPr>
            <a:r>
              <a:rPr lang="zh-CN" altLang="en-US" sz="2000" dirty="0">
                <a:latin typeface="+mn-ea"/>
              </a:rPr>
              <a:t>容易发现，如果一个关键词只在很少的网页出现，通过它就容易锁定搜索目标，它的权重也就应该比较大。反正，如果一个词在大量的网页中出现，看到它仍然不清楚要找什么内容，因此它的权重应该小。（比如你在搜索“</a:t>
            </a:r>
            <a:r>
              <a:rPr lang="en-US" altLang="zh-CN" sz="2000" dirty="0">
                <a:latin typeface="+mn-ea"/>
              </a:rPr>
              <a:t>python </a:t>
            </a:r>
            <a:r>
              <a:rPr lang="en-US" altLang="zh-CN" sz="2000" dirty="0" err="1">
                <a:latin typeface="+mn-ea"/>
              </a:rPr>
              <a:t>gensim</a:t>
            </a:r>
            <a:r>
              <a:rPr lang="en-US" altLang="zh-CN" sz="2000" dirty="0">
                <a:latin typeface="+mn-ea"/>
              </a:rPr>
              <a:t>”</a:t>
            </a:r>
            <a:r>
              <a:rPr lang="zh-CN" altLang="en-US" sz="2000" dirty="0">
                <a:latin typeface="+mn-ea"/>
              </a:rPr>
              <a:t>，“</a:t>
            </a:r>
            <a:r>
              <a:rPr lang="en-US" altLang="zh-CN" sz="2000" dirty="0">
                <a:latin typeface="+mn-ea"/>
              </a:rPr>
              <a:t>python”</a:t>
            </a:r>
            <a:r>
              <a:rPr lang="zh-CN" altLang="en-US" sz="2000" dirty="0">
                <a:latin typeface="+mn-ea"/>
              </a:rPr>
              <a:t>这个关键词会在很多的网页中出现，内容可能是</a:t>
            </a:r>
            <a:r>
              <a:rPr lang="en-US" altLang="zh-CN" sz="2000" dirty="0">
                <a:latin typeface="+mn-ea"/>
              </a:rPr>
              <a:t>python</a:t>
            </a:r>
            <a:r>
              <a:rPr lang="zh-CN" altLang="en-US" sz="2000" dirty="0">
                <a:latin typeface="+mn-ea"/>
              </a:rPr>
              <a:t>入门介绍，</a:t>
            </a:r>
            <a:r>
              <a:rPr lang="en-US" altLang="zh-CN" sz="2000" dirty="0">
                <a:latin typeface="+mn-ea"/>
              </a:rPr>
              <a:t>python</a:t>
            </a:r>
            <a:r>
              <a:rPr lang="zh-CN" altLang="en-US" sz="2000" dirty="0">
                <a:latin typeface="+mn-ea"/>
              </a:rPr>
              <a:t>官网，</a:t>
            </a:r>
            <a:r>
              <a:rPr lang="en-US" altLang="zh-CN" sz="2000" dirty="0">
                <a:latin typeface="+mn-ea"/>
              </a:rPr>
              <a:t>python</a:t>
            </a:r>
            <a:r>
              <a:rPr lang="zh-CN" altLang="en-US" sz="2000" dirty="0">
                <a:latin typeface="+mn-ea"/>
              </a:rPr>
              <a:t>应用，而“</a:t>
            </a:r>
            <a:r>
              <a:rPr lang="en-US" altLang="zh-CN" sz="2000" dirty="0" err="1">
                <a:latin typeface="+mn-ea"/>
              </a:rPr>
              <a:t>gensim</a:t>
            </a:r>
            <a:r>
              <a:rPr lang="en-US" altLang="zh-CN" sz="2000" dirty="0">
                <a:latin typeface="+mn-ea"/>
              </a:rPr>
              <a:t>”</a:t>
            </a:r>
            <a:r>
              <a:rPr lang="zh-CN" altLang="en-US" sz="2000" dirty="0">
                <a:latin typeface="+mn-ea"/>
              </a:rPr>
              <a:t>却只会在相对比较少的网页中出现，一般所以</a:t>
            </a:r>
            <a:r>
              <a:rPr lang="en-US" altLang="zh-CN" sz="2000" dirty="0" err="1">
                <a:latin typeface="+mn-ea"/>
              </a:rPr>
              <a:t>gensim</a:t>
            </a:r>
            <a:r>
              <a:rPr lang="zh-CN" altLang="en-US" sz="2000" dirty="0">
                <a:latin typeface="+mn-ea"/>
              </a:rPr>
              <a:t>的官网，</a:t>
            </a:r>
            <a:r>
              <a:rPr lang="en-US" altLang="zh-CN" sz="2000" dirty="0" err="1">
                <a:latin typeface="+mn-ea"/>
              </a:rPr>
              <a:t>gensim</a:t>
            </a:r>
            <a:r>
              <a:rPr lang="zh-CN" altLang="en-US" sz="2000" dirty="0">
                <a:latin typeface="+mn-ea"/>
              </a:rPr>
              <a:t>的安装教程，</a:t>
            </a:r>
            <a:r>
              <a:rPr lang="en-US" altLang="zh-CN" sz="2000" dirty="0" err="1">
                <a:latin typeface="+mn-ea"/>
              </a:rPr>
              <a:t>gensim</a:t>
            </a:r>
            <a:r>
              <a:rPr lang="zh-CN" altLang="en-US" sz="2000" dirty="0">
                <a:latin typeface="+mn-ea"/>
              </a:rPr>
              <a:t>的学习笔记等，而后者是我们更倾向于看到的内容</a:t>
            </a:r>
            <a:r>
              <a:rPr lang="zh-CN" altLang="en-US" sz="2000" dirty="0" smtClean="0">
                <a:latin typeface="+mn-ea"/>
              </a:rPr>
              <a:t>）。</a:t>
            </a:r>
            <a:endParaRPr lang="zh-CN" altLang="en-US" sz="2000" dirty="0">
              <a:latin typeface="+mn-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4" name="矩形 3"/>
          <p:cNvSpPr/>
          <p:nvPr/>
        </p:nvSpPr>
        <p:spPr>
          <a:xfrm>
            <a:off x="742461" y="1398620"/>
            <a:ext cx="10855569" cy="1846659"/>
          </a:xfrm>
          <a:prstGeom prst="rect">
            <a:avLst/>
          </a:prstGeom>
        </p:spPr>
        <p:txBody>
          <a:bodyPr wrap="square">
            <a:spAutoFit/>
          </a:bodyPr>
          <a:lstStyle/>
          <a:p>
            <a:pPr algn="just">
              <a:spcAft>
                <a:spcPts val="600"/>
              </a:spcAft>
            </a:pPr>
            <a:r>
              <a:rPr lang="en-US" altLang="zh-CN" sz="3200" b="1" u="sng" dirty="0" smtClean="0">
                <a:solidFill>
                  <a:srgbClr val="FF0000"/>
                </a:solidFill>
                <a:latin typeface="+mn-ea"/>
              </a:rPr>
              <a:t>IDF</a:t>
            </a:r>
            <a:r>
              <a:rPr lang="zh-CN" altLang="en-US" sz="3200" b="1" u="sng" dirty="0" smtClean="0">
                <a:solidFill>
                  <a:srgbClr val="FF0000"/>
                </a:solidFill>
                <a:latin typeface="+mn-ea"/>
              </a:rPr>
              <a:t>：</a:t>
            </a:r>
            <a:endParaRPr lang="en-US" altLang="zh-CN" sz="3200" b="1" u="sng" dirty="0" smtClean="0">
              <a:solidFill>
                <a:srgbClr val="FF0000"/>
              </a:solidFill>
              <a:latin typeface="+mn-ea"/>
            </a:endParaRPr>
          </a:p>
          <a:p>
            <a:pPr algn="just">
              <a:spcAft>
                <a:spcPts val="600"/>
              </a:spcAft>
            </a:pPr>
            <a:endParaRPr lang="en-US" altLang="zh-CN" sz="3200" b="1" u="sng" dirty="0" smtClean="0">
              <a:solidFill>
                <a:srgbClr val="FF0000"/>
              </a:solidFill>
              <a:latin typeface="+mn-ea"/>
            </a:endParaRPr>
          </a:p>
          <a:p>
            <a:pPr algn="just"/>
            <a:r>
              <a:rPr lang="zh-CN" altLang="en-US" sz="2000" dirty="0">
                <a:latin typeface="+mn-ea"/>
              </a:rPr>
              <a:t>我们已经明白了，某些词在搜索某些内容时应该占据更多的权重，可是如何确定每个词的权重呢？在信息检索中，使用最多的权重就是</a:t>
            </a:r>
            <a:r>
              <a:rPr lang="en-US" altLang="zh-CN" sz="2000" dirty="0">
                <a:latin typeface="+mn-ea"/>
              </a:rPr>
              <a:t>IDF</a:t>
            </a:r>
            <a:r>
              <a:rPr lang="zh-CN" altLang="en-US" sz="2000" dirty="0">
                <a:latin typeface="+mn-ea"/>
              </a:rPr>
              <a:t>（逆文本频率指数）。公式</a:t>
            </a:r>
            <a:r>
              <a:rPr lang="zh-CN" altLang="en-US" sz="2000" dirty="0" smtClean="0">
                <a:latin typeface="+mn-ea"/>
              </a:rPr>
              <a:t>：  </a:t>
            </a:r>
            <a:r>
              <a:rPr lang="zh-CN" altLang="en-US" sz="2000" dirty="0">
                <a:latin typeface="+mn-ea"/>
              </a:rPr>
              <a:t> 。</a:t>
            </a:r>
            <a:endParaRPr lang="zh-CN" altLang="en-US" sz="2400" dirty="0">
              <a:latin typeface="+mn-ea"/>
            </a:endParaRPr>
          </a:p>
        </p:txBody>
      </p:sp>
      <p:pic>
        <p:nvPicPr>
          <p:cNvPr id="2" name="图片 1"/>
          <p:cNvPicPr>
            <a:picLocks noChangeAspect="1"/>
          </p:cNvPicPr>
          <p:nvPr/>
        </p:nvPicPr>
        <p:blipFill>
          <a:blip r:embed="rId3"/>
          <a:stretch>
            <a:fillRect/>
          </a:stretch>
        </p:blipFill>
        <p:spPr>
          <a:xfrm>
            <a:off x="5287735" y="3946227"/>
            <a:ext cx="1303914" cy="915026"/>
          </a:xfrm>
          <a:prstGeom prst="rect">
            <a:avLst/>
          </a:prstGeom>
        </p:spPr>
      </p:pic>
      <p:sp>
        <p:nvSpPr>
          <p:cNvPr id="17" name="TextBox 1"/>
          <p:cNvSpPr txBox="1"/>
          <p:nvPr/>
        </p:nvSpPr>
        <p:spPr>
          <a:xfrm>
            <a:off x="1000370" y="5224929"/>
            <a:ext cx="6947779" cy="674544"/>
          </a:xfrm>
          <a:prstGeom prst="rect">
            <a:avLst/>
          </a:prstGeom>
          <a:noFill/>
        </p:spPr>
        <p:txBody>
          <a:bodyPr wrap="square" lIns="0" tIns="0" rIns="0" rtlCol="0">
            <a:spAutoFit/>
          </a:bodyPr>
          <a:lstStyle/>
          <a:p>
            <a:pPr algn="l" defTabSz="0">
              <a:lnSpc>
                <a:spcPts val="4900"/>
              </a:lnSpc>
            </a:pPr>
            <a:r>
              <a:rPr lang="en-US" altLang="zh-CN" sz="2400" dirty="0" smtClean="0">
                <a:solidFill>
                  <a:srgbClr val="FF0000"/>
                </a:solidFill>
                <a:latin typeface="+mn-ea"/>
                <a:cs typeface="Trebuchet MS" panose="020B0603020202020204" pitchFamily="18" charset="0"/>
              </a:rPr>
              <a:t>D</a:t>
            </a:r>
            <a:r>
              <a:rPr lang="zh-CN" altLang="en-US" sz="2400" dirty="0" smtClean="0">
                <a:solidFill>
                  <a:srgbClr val="FF0000"/>
                </a:solidFill>
                <a:latin typeface="+mn-ea"/>
                <a:cs typeface="Trebuchet MS" panose="020B0603020202020204" pitchFamily="18" charset="0"/>
              </a:rPr>
              <a:t>，数据库中文档总数；</a:t>
            </a:r>
            <a:r>
              <a:rPr lang="en-US" altLang="zh-CN" sz="2400" dirty="0" err="1" smtClean="0">
                <a:solidFill>
                  <a:srgbClr val="FF0000"/>
                </a:solidFill>
                <a:latin typeface="+mn-ea"/>
                <a:cs typeface="Trebuchet MS" panose="020B0603020202020204" pitchFamily="18" charset="0"/>
              </a:rPr>
              <a:t>Dw</a:t>
            </a:r>
            <a:r>
              <a:rPr lang="zh-CN" altLang="en-US" sz="2400" dirty="0" smtClean="0">
                <a:solidFill>
                  <a:srgbClr val="FF0000"/>
                </a:solidFill>
                <a:latin typeface="+mn-ea"/>
                <a:cs typeface="Trebuchet MS" panose="020B0603020202020204" pitchFamily="18" charset="0"/>
              </a:rPr>
              <a:t>，出现词</a:t>
            </a:r>
            <a:r>
              <a:rPr lang="en-US" altLang="zh-CN" sz="2400" dirty="0" smtClean="0">
                <a:solidFill>
                  <a:srgbClr val="FF0000"/>
                </a:solidFill>
                <a:latin typeface="+mn-ea"/>
                <a:cs typeface="Trebuchet MS" panose="020B0603020202020204" pitchFamily="18" charset="0"/>
              </a:rPr>
              <a:t>W</a:t>
            </a:r>
            <a:r>
              <a:rPr lang="zh-CN" altLang="en-US" sz="2400" dirty="0" smtClean="0">
                <a:solidFill>
                  <a:srgbClr val="FF0000"/>
                </a:solidFill>
                <a:latin typeface="+mn-ea"/>
                <a:cs typeface="Trebuchet MS" panose="020B0603020202020204" pitchFamily="18" charset="0"/>
              </a:rPr>
              <a:t>的文档数量</a:t>
            </a:r>
            <a:endParaRPr lang="en-US" altLang="zh-CN" sz="2400" dirty="0" smtClean="0">
              <a:solidFill>
                <a:srgbClr val="FF0000"/>
              </a:solidFill>
              <a:latin typeface="+mn-ea"/>
              <a:cs typeface="Trebuchet MS" panose="020B06030202020202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5" name="矩形 4"/>
          <p:cNvSpPr/>
          <p:nvPr/>
        </p:nvSpPr>
        <p:spPr>
          <a:xfrm>
            <a:off x="742461" y="1611207"/>
            <a:ext cx="10738338" cy="3154710"/>
          </a:xfrm>
          <a:prstGeom prst="rect">
            <a:avLst/>
          </a:prstGeom>
        </p:spPr>
        <p:txBody>
          <a:bodyPr wrap="square">
            <a:spAutoFit/>
          </a:bodyPr>
          <a:lstStyle/>
          <a:p>
            <a:pPr algn="just">
              <a:spcAft>
                <a:spcPts val="600"/>
              </a:spcAft>
            </a:pPr>
            <a:r>
              <a:rPr lang="zh-CN" altLang="en-US" sz="2400" dirty="0">
                <a:latin typeface="+mn-ea"/>
              </a:rPr>
              <a:t>含义</a:t>
            </a:r>
            <a:r>
              <a:rPr lang="zh-CN" altLang="en-US" sz="2400" dirty="0" smtClean="0">
                <a:latin typeface="+mn-ea"/>
              </a:rPr>
              <a:t>：</a:t>
            </a:r>
            <a:endParaRPr lang="en-US" altLang="zh-CN" sz="2400" dirty="0" smtClean="0">
              <a:latin typeface="+mn-ea"/>
            </a:endParaRPr>
          </a:p>
          <a:p>
            <a:pPr algn="just">
              <a:spcAft>
                <a:spcPts val="600"/>
              </a:spcAft>
            </a:pPr>
            <a:r>
              <a:rPr lang="zh-CN" altLang="en-US" sz="2000" dirty="0" smtClean="0">
                <a:latin typeface="+mn-ea"/>
              </a:rPr>
              <a:t>如果</a:t>
            </a:r>
            <a:r>
              <a:rPr lang="zh-CN" altLang="en-US" sz="2000" dirty="0">
                <a:latin typeface="+mn-ea"/>
              </a:rPr>
              <a:t>某个</a:t>
            </a:r>
            <a:r>
              <a:rPr lang="zh-CN" altLang="en-US" sz="2000" dirty="0" smtClean="0">
                <a:latin typeface="+mn-ea"/>
              </a:rPr>
              <a:t>关键词</a:t>
            </a:r>
            <a:r>
              <a:rPr lang="en-US" altLang="zh-CN" sz="2000" dirty="0" smtClean="0">
                <a:solidFill>
                  <a:srgbClr val="FF0000"/>
                </a:solidFill>
                <a:latin typeface="+mn-ea"/>
              </a:rPr>
              <a:t>W</a:t>
            </a:r>
            <a:r>
              <a:rPr lang="zh-CN" altLang="en-US" sz="2000" dirty="0" smtClean="0">
                <a:latin typeface="+mn-ea"/>
              </a:rPr>
              <a:t>出现在</a:t>
            </a:r>
            <a:r>
              <a:rPr lang="en-US" altLang="zh-CN" sz="2000" dirty="0" err="1" smtClean="0">
                <a:solidFill>
                  <a:srgbClr val="FF0000"/>
                </a:solidFill>
                <a:latin typeface="+mn-ea"/>
              </a:rPr>
              <a:t>Dw</a:t>
            </a:r>
            <a:r>
              <a:rPr lang="zh-CN" altLang="en-US" sz="2000" dirty="0" smtClean="0">
                <a:latin typeface="+mn-ea"/>
              </a:rPr>
              <a:t>网页</a:t>
            </a:r>
            <a:r>
              <a:rPr lang="zh-CN" altLang="en-US" sz="2000" dirty="0">
                <a:latin typeface="+mn-ea"/>
              </a:rPr>
              <a:t>中出现，在网页</a:t>
            </a:r>
            <a:r>
              <a:rPr lang="zh-CN" altLang="en-US" sz="2000" dirty="0" smtClean="0">
                <a:latin typeface="+mn-ea"/>
              </a:rPr>
              <a:t>总数</a:t>
            </a:r>
            <a:r>
              <a:rPr lang="en-US" altLang="zh-CN" sz="2000" dirty="0" smtClean="0">
                <a:solidFill>
                  <a:srgbClr val="FF0000"/>
                </a:solidFill>
                <a:latin typeface="+mn-ea"/>
              </a:rPr>
              <a:t>D</a:t>
            </a:r>
            <a:r>
              <a:rPr lang="zh-CN" altLang="en-US" sz="2000" dirty="0" smtClean="0">
                <a:latin typeface="+mn-ea"/>
              </a:rPr>
              <a:t>一定的情况</a:t>
            </a:r>
            <a:r>
              <a:rPr lang="zh-CN" altLang="en-US" sz="2000" dirty="0">
                <a:latin typeface="+mn-ea"/>
              </a:rPr>
              <a:t>下</a:t>
            </a:r>
            <a:r>
              <a:rPr lang="zh-CN" altLang="en-US" sz="2000" dirty="0" smtClean="0">
                <a:latin typeface="+mn-ea"/>
              </a:rPr>
              <a:t>，</a:t>
            </a:r>
            <a:r>
              <a:rPr lang="en-US" altLang="zh-CN" sz="2000" dirty="0" err="1" smtClean="0">
                <a:solidFill>
                  <a:srgbClr val="FF0000"/>
                </a:solidFill>
                <a:latin typeface="+mn-ea"/>
              </a:rPr>
              <a:t>Dw</a:t>
            </a:r>
            <a:r>
              <a:rPr lang="zh-CN" altLang="en-US" sz="2000" dirty="0" smtClean="0">
                <a:latin typeface="+mn-ea"/>
              </a:rPr>
              <a:t>值</a:t>
            </a:r>
            <a:r>
              <a:rPr lang="zh-CN" altLang="en-US" sz="2000" dirty="0">
                <a:latin typeface="+mn-ea"/>
              </a:rPr>
              <a:t>越大，我们就认为</a:t>
            </a:r>
            <a:r>
              <a:rPr lang="zh-CN" altLang="en-US" sz="2000" dirty="0" smtClean="0">
                <a:latin typeface="+mn-ea"/>
              </a:rPr>
              <a:t>关键词</a:t>
            </a:r>
            <a:r>
              <a:rPr lang="en-US" altLang="zh-CN" sz="2000" dirty="0" smtClean="0">
                <a:solidFill>
                  <a:srgbClr val="FF0000"/>
                </a:solidFill>
                <a:latin typeface="+mn-ea"/>
              </a:rPr>
              <a:t>W</a:t>
            </a:r>
            <a:r>
              <a:rPr lang="zh-CN" altLang="en-US" sz="2000" dirty="0" smtClean="0">
                <a:latin typeface="+mn-ea"/>
              </a:rPr>
              <a:t>的</a:t>
            </a:r>
            <a:r>
              <a:rPr lang="zh-CN" altLang="en-US" sz="2000" dirty="0">
                <a:latin typeface="+mn-ea"/>
              </a:rPr>
              <a:t>权重越小，反之亦然</a:t>
            </a:r>
            <a:r>
              <a:rPr lang="zh-CN" altLang="en-US" sz="2000" dirty="0" smtClean="0">
                <a:latin typeface="+mn-ea"/>
              </a:rPr>
              <a:t>。</a:t>
            </a:r>
            <a:endParaRPr lang="en-US" altLang="zh-CN" sz="2000" dirty="0" smtClean="0">
              <a:latin typeface="+mn-ea"/>
            </a:endParaRPr>
          </a:p>
          <a:p>
            <a:pPr algn="just">
              <a:spcAft>
                <a:spcPts val="600"/>
              </a:spcAft>
            </a:pPr>
            <a:r>
              <a:rPr lang="zh-CN" altLang="en-US" sz="2000" dirty="0" smtClean="0">
                <a:latin typeface="+mn-ea"/>
              </a:rPr>
              <a:t>（</a:t>
            </a:r>
            <a:r>
              <a:rPr lang="zh-CN" altLang="en-US" sz="2000" dirty="0">
                <a:latin typeface="+mn-ea"/>
              </a:rPr>
              <a:t>如关键字“</a:t>
            </a:r>
            <a:r>
              <a:rPr lang="en-US" altLang="zh-CN" sz="2000" dirty="0">
                <a:latin typeface="+mn-ea"/>
              </a:rPr>
              <a:t>python”</a:t>
            </a:r>
            <a:r>
              <a:rPr lang="zh-CN" altLang="en-US" sz="2000" dirty="0">
                <a:latin typeface="+mn-ea"/>
              </a:rPr>
              <a:t>在</a:t>
            </a:r>
            <a:r>
              <a:rPr lang="en-US" altLang="zh-CN" sz="2000" dirty="0">
                <a:latin typeface="+mn-ea"/>
              </a:rPr>
              <a:t>10</a:t>
            </a:r>
            <a:r>
              <a:rPr lang="zh-CN" altLang="en-US" sz="2000" dirty="0">
                <a:latin typeface="+mn-ea"/>
              </a:rPr>
              <a:t>万个网页中出现，而“</a:t>
            </a:r>
            <a:r>
              <a:rPr lang="en-US" altLang="zh-CN" sz="2000" dirty="0" err="1">
                <a:latin typeface="+mn-ea"/>
              </a:rPr>
              <a:t>gensim</a:t>
            </a:r>
            <a:r>
              <a:rPr lang="en-US" altLang="zh-CN" sz="2000" dirty="0">
                <a:latin typeface="+mn-ea"/>
              </a:rPr>
              <a:t>”</a:t>
            </a:r>
            <a:r>
              <a:rPr lang="zh-CN" altLang="en-US" sz="2000" dirty="0">
                <a:latin typeface="+mn-ea"/>
              </a:rPr>
              <a:t>只在</a:t>
            </a:r>
            <a:r>
              <a:rPr lang="en-US" altLang="zh-CN" sz="2000" dirty="0">
                <a:latin typeface="+mn-ea"/>
              </a:rPr>
              <a:t>1000</a:t>
            </a:r>
            <a:r>
              <a:rPr lang="zh-CN" altLang="en-US" sz="2000" dirty="0">
                <a:latin typeface="+mn-ea"/>
              </a:rPr>
              <a:t>个网页中出现，那么“</a:t>
            </a:r>
            <a:r>
              <a:rPr lang="en-US" altLang="zh-CN" sz="2000" dirty="0" err="1">
                <a:latin typeface="+mn-ea"/>
              </a:rPr>
              <a:t>gensim</a:t>
            </a:r>
            <a:r>
              <a:rPr lang="en-US" altLang="zh-CN" sz="2000" dirty="0">
                <a:latin typeface="+mn-ea"/>
              </a:rPr>
              <a:t>”</a:t>
            </a:r>
            <a:r>
              <a:rPr lang="zh-CN" altLang="en-US" sz="2000" dirty="0">
                <a:latin typeface="+mn-ea"/>
              </a:rPr>
              <a:t>的权重就会比“</a:t>
            </a:r>
            <a:r>
              <a:rPr lang="en-US" altLang="zh-CN" sz="2000" dirty="0">
                <a:latin typeface="+mn-ea"/>
              </a:rPr>
              <a:t>python”</a:t>
            </a:r>
            <a:r>
              <a:rPr lang="zh-CN" altLang="en-US" sz="2000" dirty="0">
                <a:latin typeface="+mn-ea"/>
              </a:rPr>
              <a:t>多，这样搜索出来的结果就与你想要的结果越贴近）</a:t>
            </a:r>
            <a:r>
              <a:rPr lang="zh-CN" altLang="en-US" sz="2000" dirty="0" smtClean="0">
                <a:latin typeface="+mn-ea"/>
              </a:rPr>
              <a:t>。</a:t>
            </a:r>
            <a:endParaRPr lang="en-US" altLang="zh-CN" sz="2000" dirty="0" smtClean="0">
              <a:latin typeface="+mn-ea"/>
            </a:endParaRPr>
          </a:p>
          <a:p>
            <a:pPr algn="just">
              <a:spcAft>
                <a:spcPts val="600"/>
              </a:spcAft>
            </a:pPr>
            <a:r>
              <a:rPr lang="zh-CN" altLang="en-US" sz="2000" dirty="0" smtClean="0">
                <a:latin typeface="+mn-ea"/>
              </a:rPr>
              <a:t>比如</a:t>
            </a:r>
            <a:r>
              <a:rPr lang="zh-CN" altLang="en-US" sz="2000" dirty="0">
                <a:latin typeface="+mn-ea"/>
              </a:rPr>
              <a:t>，假定中文网页数是</a:t>
            </a:r>
            <a:r>
              <a:rPr lang="en-US" altLang="zh-CN" sz="2000" dirty="0">
                <a:latin typeface="+mn-ea"/>
              </a:rPr>
              <a:t>=10</a:t>
            </a:r>
            <a:r>
              <a:rPr lang="zh-CN" altLang="en-US" sz="2000" dirty="0">
                <a:latin typeface="+mn-ea"/>
              </a:rPr>
              <a:t>亿，</a:t>
            </a:r>
            <a:r>
              <a:rPr lang="zh-CN" altLang="en-US" sz="2000" u="sng" dirty="0">
                <a:solidFill>
                  <a:srgbClr val="FF0000"/>
                </a:solidFill>
                <a:latin typeface="+mn-ea"/>
              </a:rPr>
              <a:t>停止词</a:t>
            </a:r>
            <a:r>
              <a:rPr lang="zh-CN" altLang="en-US" sz="2000" dirty="0">
                <a:latin typeface="+mn-ea"/>
              </a:rPr>
              <a:t>的在所有的网页中都出现，即</a:t>
            </a:r>
            <a:r>
              <a:rPr lang="en-US" altLang="zh-CN" sz="2000" dirty="0">
                <a:latin typeface="+mn-ea"/>
              </a:rPr>
              <a:t>D=10</a:t>
            </a:r>
            <a:r>
              <a:rPr lang="zh-CN" altLang="en-US" sz="2000" dirty="0">
                <a:latin typeface="+mn-ea"/>
              </a:rPr>
              <a:t>亿，那么它的</a:t>
            </a:r>
            <a:r>
              <a:rPr lang="en-US" altLang="zh-CN" sz="2000" dirty="0" smtClean="0">
                <a:latin typeface="+mn-ea"/>
              </a:rPr>
              <a:t>IDF= </a:t>
            </a:r>
            <a:r>
              <a:rPr lang="en-US" altLang="zh-CN" sz="2000" dirty="0">
                <a:latin typeface="+mn-ea"/>
              </a:rPr>
              <a:t>log(10</a:t>
            </a:r>
            <a:r>
              <a:rPr lang="zh-CN" altLang="en-US" sz="2000" dirty="0">
                <a:latin typeface="+mn-ea"/>
              </a:rPr>
              <a:t>亿 </a:t>
            </a:r>
            <a:r>
              <a:rPr lang="en-US" altLang="zh-CN" sz="2000" dirty="0">
                <a:latin typeface="+mn-ea"/>
              </a:rPr>
              <a:t>/ 10</a:t>
            </a:r>
            <a:r>
              <a:rPr lang="zh-CN" altLang="en-US" sz="2000" dirty="0">
                <a:latin typeface="+mn-ea"/>
              </a:rPr>
              <a:t>亿</a:t>
            </a:r>
            <a:r>
              <a:rPr lang="en-US" altLang="zh-CN" sz="2000" dirty="0">
                <a:latin typeface="+mn-ea"/>
              </a:rPr>
              <a:t>) = log(1) =0</a:t>
            </a:r>
            <a:r>
              <a:rPr lang="zh-CN" altLang="en-US" sz="2000" dirty="0">
                <a:latin typeface="+mn-ea"/>
              </a:rPr>
              <a:t>。假如专用词</a:t>
            </a:r>
            <a:r>
              <a:rPr lang="zh-CN" altLang="en-US" sz="2000" u="sng" dirty="0">
                <a:solidFill>
                  <a:srgbClr val="FF0000"/>
                </a:solidFill>
                <a:latin typeface="+mn-ea"/>
              </a:rPr>
              <a:t>“原子能”</a:t>
            </a:r>
            <a:r>
              <a:rPr lang="zh-CN" altLang="en-US" sz="2000" dirty="0">
                <a:latin typeface="+mn-ea"/>
              </a:rPr>
              <a:t>在两百万个网页中出现，即</a:t>
            </a:r>
            <a:r>
              <a:rPr lang="en-US" altLang="zh-CN" sz="2000" dirty="0" err="1">
                <a:latin typeface="+mn-ea"/>
              </a:rPr>
              <a:t>Dw</a:t>
            </a:r>
            <a:r>
              <a:rPr lang="en-US" altLang="zh-CN" sz="2000" dirty="0">
                <a:latin typeface="+mn-ea"/>
              </a:rPr>
              <a:t>=200</a:t>
            </a:r>
            <a:r>
              <a:rPr lang="zh-CN" altLang="en-US" sz="2000" dirty="0">
                <a:latin typeface="+mn-ea"/>
              </a:rPr>
              <a:t>万，则它的权重</a:t>
            </a:r>
            <a:r>
              <a:rPr lang="en-US" altLang="zh-CN" sz="2000" dirty="0">
                <a:latin typeface="+mn-ea"/>
              </a:rPr>
              <a:t>IDF=log(500) =</a:t>
            </a:r>
            <a:r>
              <a:rPr lang="en-US" altLang="zh-CN" sz="2000" dirty="0">
                <a:solidFill>
                  <a:srgbClr val="FF0000"/>
                </a:solidFill>
                <a:latin typeface="+mn-ea"/>
              </a:rPr>
              <a:t>2.7</a:t>
            </a:r>
            <a:r>
              <a:rPr lang="zh-CN" altLang="en-US" sz="2000" dirty="0">
                <a:latin typeface="+mn-ea"/>
              </a:rPr>
              <a:t>。又假定通用词</a:t>
            </a:r>
            <a:r>
              <a:rPr lang="zh-CN" altLang="en-US" sz="2000" u="sng" dirty="0">
                <a:solidFill>
                  <a:srgbClr val="FF0000"/>
                </a:solidFill>
                <a:latin typeface="+mn-ea"/>
              </a:rPr>
              <a:t>“应用”</a:t>
            </a:r>
            <a:r>
              <a:rPr lang="zh-CN" altLang="en-US" sz="2000" dirty="0">
                <a:latin typeface="+mn-ea"/>
              </a:rPr>
              <a:t>，出现在五亿个网页中，它的权重</a:t>
            </a:r>
            <a:r>
              <a:rPr lang="en-US" altLang="zh-CN" sz="2000" dirty="0">
                <a:latin typeface="+mn-ea"/>
              </a:rPr>
              <a:t>IDF = log(2)</a:t>
            </a:r>
            <a:r>
              <a:rPr lang="zh-CN" altLang="en-US" sz="2000" dirty="0">
                <a:latin typeface="+mn-ea"/>
              </a:rPr>
              <a:t>则只有 </a:t>
            </a:r>
            <a:r>
              <a:rPr lang="en-US" altLang="zh-CN" sz="2000" dirty="0">
                <a:solidFill>
                  <a:srgbClr val="FF0000"/>
                </a:solidFill>
                <a:latin typeface="+mn-ea"/>
              </a:rPr>
              <a:t>0.3</a:t>
            </a:r>
            <a:r>
              <a:rPr lang="zh-CN" altLang="en-US" sz="2000" dirty="0" smtClean="0">
                <a:latin typeface="+mn-ea"/>
              </a:rPr>
              <a:t>。</a:t>
            </a:r>
            <a:endParaRPr lang="zh-CN" altLang="en-US" sz="2000" dirty="0">
              <a:latin typeface="+mn-ea"/>
            </a:endParaRPr>
          </a:p>
        </p:txBody>
      </p:sp>
      <p:pic>
        <p:nvPicPr>
          <p:cNvPr id="6" name="图片 5"/>
          <p:cNvPicPr>
            <a:picLocks noChangeAspect="1"/>
          </p:cNvPicPr>
          <p:nvPr/>
        </p:nvPicPr>
        <p:blipFill>
          <a:blip r:embed="rId3"/>
          <a:stretch>
            <a:fillRect/>
          </a:stretch>
        </p:blipFill>
        <p:spPr>
          <a:xfrm>
            <a:off x="5154873" y="5073693"/>
            <a:ext cx="1303914" cy="91502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18311"/>
          </a:xfrm>
          <a:prstGeom prst="rect">
            <a:avLst/>
          </a:prstGeom>
          <a:noFill/>
        </p:spPr>
        <p:txBody>
          <a:bodyPr wrap="square" lIns="0" tIns="0" rIns="0" rtlCol="0">
            <a:spAutoFit/>
          </a:bodyPr>
          <a:lstStyle/>
          <a:p>
            <a:pPr algn="l" defTabSz="0">
              <a:lnSpc>
                <a:spcPts val="4900"/>
              </a:lnSpc>
            </a:pPr>
            <a:r>
              <a:rPr lang="zh-CN" altLang="en-US" sz="3600" dirty="0">
                <a:solidFill>
                  <a:srgbClr val="FF0000"/>
                </a:solidFill>
                <a:latin typeface="Trebuchet MS" panose="020B0603020202020204" pitchFamily="18" charset="0"/>
                <a:cs typeface="Trebuchet MS" panose="020B0603020202020204" pitchFamily="18" charset="0"/>
              </a:rPr>
              <a:t>一</a:t>
            </a:r>
            <a:r>
              <a:rPr lang="zh-CN" altLang="en-US" sz="3600" dirty="0" smtClean="0">
                <a:solidFill>
                  <a:srgbClr val="FF0000"/>
                </a:solidFill>
                <a:latin typeface="Trebuchet MS" panose="020B0603020202020204" pitchFamily="18" charset="0"/>
                <a:cs typeface="Trebuchet MS" panose="020B0603020202020204" pitchFamily="18" charset="0"/>
              </a:rPr>
              <a:t>个比较详细的说明案例</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5" name="矩形 4"/>
          <p:cNvSpPr/>
          <p:nvPr/>
        </p:nvSpPr>
        <p:spPr>
          <a:xfrm>
            <a:off x="742461" y="1611207"/>
            <a:ext cx="10738338" cy="4616648"/>
          </a:xfrm>
          <a:prstGeom prst="rect">
            <a:avLst/>
          </a:prstGeom>
        </p:spPr>
        <p:txBody>
          <a:bodyPr wrap="square">
            <a:spAutoFit/>
          </a:bodyPr>
          <a:lstStyle/>
          <a:p>
            <a:pPr algn="just">
              <a:spcAft>
                <a:spcPts val="600"/>
              </a:spcAft>
            </a:pPr>
            <a:r>
              <a:rPr lang="zh-CN" altLang="en-US" sz="2400" dirty="0"/>
              <a:t>也就是说，在网页中找到一个</a:t>
            </a:r>
            <a:r>
              <a:rPr lang="zh-CN" altLang="en-US" sz="2400" dirty="0" smtClean="0"/>
              <a:t>“原子能”</a:t>
            </a:r>
            <a:r>
              <a:rPr lang="zh-CN" altLang="en-US" sz="2400" dirty="0"/>
              <a:t> （</a:t>
            </a:r>
            <a:r>
              <a:rPr lang="en-US" altLang="zh-CN" sz="2400" dirty="0"/>
              <a:t>IDF=2.7</a:t>
            </a:r>
            <a:r>
              <a:rPr lang="zh-CN" altLang="en-US" sz="2400" dirty="0"/>
              <a:t>）</a:t>
            </a:r>
            <a:r>
              <a:rPr lang="zh-CN" altLang="en-US" sz="2400" dirty="0" smtClean="0"/>
              <a:t>的比配相当于</a:t>
            </a:r>
            <a:r>
              <a:rPr lang="zh-CN" altLang="en-US" sz="2400" dirty="0"/>
              <a:t>找到九个</a:t>
            </a:r>
            <a:r>
              <a:rPr lang="zh-CN" altLang="en-US" sz="2400" dirty="0" smtClean="0"/>
              <a:t>“应用”（</a:t>
            </a:r>
            <a:r>
              <a:rPr lang="en-US" altLang="zh-CN" sz="2400" dirty="0" smtClean="0"/>
              <a:t>IDF=0.3</a:t>
            </a:r>
            <a:r>
              <a:rPr lang="zh-CN" altLang="en-US" sz="2400" dirty="0" smtClean="0"/>
              <a:t>）的</a:t>
            </a:r>
            <a:r>
              <a:rPr lang="zh-CN" altLang="en-US" sz="2400" dirty="0"/>
              <a:t>匹配</a:t>
            </a:r>
            <a:r>
              <a:rPr lang="zh-CN" altLang="en-US" sz="2400" dirty="0" smtClean="0"/>
              <a:t>。</a:t>
            </a:r>
            <a:endParaRPr lang="en-US" altLang="zh-CN" sz="2400" dirty="0" smtClean="0"/>
          </a:p>
          <a:p>
            <a:pPr algn="just">
              <a:spcAft>
                <a:spcPts val="600"/>
              </a:spcAft>
            </a:pPr>
            <a:r>
              <a:rPr lang="zh-CN" altLang="en-US" sz="2400" dirty="0" smtClean="0"/>
              <a:t>利用 </a:t>
            </a:r>
            <a:r>
              <a:rPr lang="en-US" altLang="zh-CN" sz="2400" dirty="0"/>
              <a:t>IDF</a:t>
            </a:r>
            <a:r>
              <a:rPr lang="zh-CN" altLang="en-US" sz="2400" dirty="0"/>
              <a:t>，上述相关性计算的公式就由</a:t>
            </a:r>
            <a:r>
              <a:rPr lang="zh-CN" altLang="en-US" sz="2400" u="sng" dirty="0">
                <a:solidFill>
                  <a:srgbClr val="FF0000"/>
                </a:solidFill>
              </a:rPr>
              <a:t>词频的简单求和</a:t>
            </a:r>
            <a:r>
              <a:rPr lang="zh-CN" altLang="en-US" sz="2400" dirty="0"/>
              <a:t>变成了</a:t>
            </a:r>
            <a:r>
              <a:rPr lang="zh-CN" altLang="en-US" sz="2400" u="sng" dirty="0">
                <a:solidFill>
                  <a:srgbClr val="FF0000"/>
                </a:solidFill>
              </a:rPr>
              <a:t>加权求和</a:t>
            </a:r>
            <a:r>
              <a:rPr lang="zh-CN" altLang="en-US" sz="2400" dirty="0"/>
              <a:t>，即 </a:t>
            </a:r>
            <a:r>
              <a:rPr lang="en-US" altLang="zh-CN" sz="2400" dirty="0"/>
              <a:t>TF1*IDF1 +</a:t>
            </a:r>
            <a:r>
              <a:rPr lang="zh-CN" altLang="en-US" sz="2400" dirty="0"/>
              <a:t>　</a:t>
            </a:r>
            <a:r>
              <a:rPr lang="en-US" altLang="zh-CN" sz="2400" dirty="0"/>
              <a:t>TF2*IDF2 +... + TFN*IDFN</a:t>
            </a:r>
            <a:r>
              <a:rPr lang="zh-CN" altLang="en-US" sz="2400" dirty="0"/>
              <a:t>。在上面的例子中，</a:t>
            </a:r>
            <a:r>
              <a:rPr lang="zh-CN" altLang="en-US" sz="2400" b="1" u="sng" dirty="0">
                <a:solidFill>
                  <a:srgbClr val="FF0000"/>
                </a:solidFill>
              </a:rPr>
              <a:t>该网页</a:t>
            </a:r>
            <a:r>
              <a:rPr lang="zh-CN" altLang="en-US" sz="2400" dirty="0"/>
              <a:t>和“原子能的应用”的相关性为 </a:t>
            </a:r>
            <a:r>
              <a:rPr lang="en-US" altLang="zh-CN" sz="2400" dirty="0"/>
              <a:t>0.0069</a:t>
            </a:r>
            <a:r>
              <a:rPr lang="zh-CN" altLang="en-US" sz="2400" dirty="0"/>
              <a:t>，其中“原子能”贡献了 </a:t>
            </a:r>
            <a:r>
              <a:rPr lang="en-US" altLang="zh-CN" sz="2400" dirty="0"/>
              <a:t>0.0054</a:t>
            </a:r>
            <a:r>
              <a:rPr lang="zh-CN" altLang="en-US" sz="2400" dirty="0"/>
              <a:t>，而“应用”只贡献了</a:t>
            </a:r>
            <a:r>
              <a:rPr lang="en-US" altLang="zh-CN" sz="2400" dirty="0"/>
              <a:t>0.0015</a:t>
            </a:r>
            <a:r>
              <a:rPr lang="zh-CN" altLang="en-US" sz="2400" dirty="0"/>
              <a:t>。这个比例和我们的直觉比较一致了。 </a:t>
            </a:r>
            <a:endParaRPr lang="en-US" altLang="zh-CN" sz="2400" dirty="0" smtClean="0"/>
          </a:p>
          <a:p>
            <a:pPr algn="just">
              <a:spcAft>
                <a:spcPts val="600"/>
              </a:spcAft>
            </a:pPr>
            <a:endParaRPr lang="en-US" altLang="zh-CN" sz="2400" dirty="0"/>
          </a:p>
          <a:p>
            <a:pPr algn="just">
              <a:spcAft>
                <a:spcPts val="600"/>
              </a:spcAft>
            </a:pPr>
            <a:r>
              <a:rPr lang="en-US" altLang="zh-CN" sz="2400" u="sng" dirty="0" smtClean="0">
                <a:solidFill>
                  <a:srgbClr val="FF0000"/>
                </a:solidFill>
              </a:rPr>
              <a:t>0.002×2.7+0.005×0.3=0.0054+0.0015=0.0069</a:t>
            </a:r>
          </a:p>
          <a:p>
            <a:pPr algn="just">
              <a:spcAft>
                <a:spcPts val="600"/>
              </a:spcAft>
            </a:pPr>
            <a:endParaRPr lang="en-US" altLang="zh-CN" sz="2400" u="sng" dirty="0">
              <a:solidFill>
                <a:srgbClr val="FF0000"/>
              </a:solidFill>
            </a:endParaRPr>
          </a:p>
          <a:p>
            <a:pPr algn="just">
              <a:spcAft>
                <a:spcPts val="600"/>
              </a:spcAft>
            </a:pPr>
            <a:r>
              <a:rPr lang="zh-CN" altLang="en-US" sz="2400" u="sng" dirty="0" smtClean="0">
                <a:solidFill>
                  <a:srgbClr val="FF0000"/>
                </a:solidFill>
              </a:rPr>
              <a:t>算出了网页的加权值，就可以对网页进行排序！</a:t>
            </a:r>
            <a:endParaRPr lang="en-US" altLang="zh-CN" sz="2400" u="sng" dirty="0" smtClean="0">
              <a:solidFill>
                <a:srgbClr val="FF0000"/>
              </a:solidFill>
            </a:endParaRPr>
          </a:p>
          <a:p>
            <a:pPr algn="just">
              <a:spcAft>
                <a:spcPts val="600"/>
              </a:spcAft>
            </a:pPr>
            <a:r>
              <a:rPr lang="zh-CN" altLang="en-US" sz="2400" u="sng" dirty="0" smtClean="0">
                <a:solidFill>
                  <a:srgbClr val="FF0000"/>
                </a:solidFill>
              </a:rPr>
              <a:t>网页的加权值，是在词汇的</a:t>
            </a:r>
            <a:r>
              <a:rPr lang="en-US" altLang="zh-CN" sz="2400" u="sng" dirty="0" smtClean="0">
                <a:solidFill>
                  <a:srgbClr val="FF0000"/>
                </a:solidFill>
              </a:rPr>
              <a:t>TF-IDF</a:t>
            </a:r>
            <a:r>
              <a:rPr lang="zh-CN" altLang="en-US" sz="2400" u="sng" dirty="0" smtClean="0">
                <a:solidFill>
                  <a:srgbClr val="FF0000"/>
                </a:solidFill>
              </a:rPr>
              <a:t>值基础上累加的！</a:t>
            </a:r>
            <a:endParaRPr lang="en-US" altLang="zh-CN" sz="2400" u="sng"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6338178" cy="674544"/>
          </a:xfrm>
          <a:prstGeom prst="rect">
            <a:avLst/>
          </a:prstGeom>
          <a:noFill/>
        </p:spPr>
        <p:txBody>
          <a:bodyPr wrap="square" lIns="0" tIns="0" rIns="0" rtlCol="0">
            <a:spAutoFit/>
          </a:bodyPr>
          <a:lstStyle/>
          <a:p>
            <a:pPr algn="l" defTabSz="0">
              <a:lnSpc>
                <a:spcPts val="4900"/>
              </a:lnSpc>
            </a:pPr>
            <a:r>
              <a:rPr lang="zh-CN" altLang="en-US" sz="3600" dirty="0" smtClean="0">
                <a:solidFill>
                  <a:srgbClr val="FF0000"/>
                </a:solidFill>
                <a:latin typeface="Trebuchet MS" panose="020B0603020202020204" pitchFamily="18" charset="0"/>
                <a:cs typeface="Trebuchet MS" panose="020B0603020202020204" pitchFamily="18" charset="0"/>
              </a:rPr>
              <a:t>使用</a:t>
            </a:r>
            <a:r>
              <a:rPr lang="en-US" altLang="zh-CN" sz="3600" dirty="0" smtClean="0">
                <a:solidFill>
                  <a:srgbClr val="FF0000"/>
                </a:solidFill>
                <a:latin typeface="Trebuchet MS" panose="020B0603020202020204" pitchFamily="18" charset="0"/>
                <a:cs typeface="Trebuchet MS" panose="020B0603020202020204" pitchFamily="18" charset="0"/>
              </a:rPr>
              <a:t>TF-IDF</a:t>
            </a:r>
            <a:r>
              <a:rPr lang="zh-CN" altLang="en-US" sz="3600" dirty="0" smtClean="0">
                <a:solidFill>
                  <a:srgbClr val="FF0000"/>
                </a:solidFill>
                <a:latin typeface="Trebuchet MS" panose="020B0603020202020204" pitchFamily="18" charset="0"/>
                <a:cs typeface="Trebuchet MS" panose="020B0603020202020204" pitchFamily="18" charset="0"/>
              </a:rPr>
              <a:t>抽取领域关键词</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5" name="矩形 4"/>
          <p:cNvSpPr/>
          <p:nvPr/>
        </p:nvSpPr>
        <p:spPr>
          <a:xfrm>
            <a:off x="742461" y="1611207"/>
            <a:ext cx="10738338" cy="1938992"/>
          </a:xfrm>
          <a:prstGeom prst="rect">
            <a:avLst/>
          </a:prstGeom>
        </p:spPr>
        <p:txBody>
          <a:bodyPr wrap="square">
            <a:spAutoFit/>
          </a:bodyPr>
          <a:lstStyle/>
          <a:p>
            <a:pPr algn="just">
              <a:spcAft>
                <a:spcPts val="1200"/>
              </a:spcAft>
            </a:pPr>
            <a:r>
              <a:rPr lang="zh-CN" altLang="en-US" sz="2800" b="1" u="sng" dirty="0" smtClean="0">
                <a:latin typeface="+mn-ea"/>
              </a:rPr>
              <a:t>关键信息：</a:t>
            </a:r>
            <a:endParaRPr lang="en-US" altLang="zh-CN" sz="2800" b="1" u="sng" dirty="0" smtClean="0">
              <a:latin typeface="+mn-ea"/>
            </a:endParaRPr>
          </a:p>
          <a:p>
            <a:pPr marL="457200" indent="-457200" algn="just">
              <a:spcAft>
                <a:spcPts val="600"/>
              </a:spcAft>
              <a:buAutoNum type="arabicPeriod"/>
            </a:pPr>
            <a:r>
              <a:rPr lang="zh-CN" altLang="en-US" sz="2400" dirty="0" smtClean="0">
                <a:solidFill>
                  <a:srgbClr val="FF0000"/>
                </a:solidFill>
              </a:rPr>
              <a:t>需要一个语料库</a:t>
            </a:r>
            <a:r>
              <a:rPr lang="en-US" altLang="zh-CN" sz="2400" dirty="0" smtClean="0">
                <a:solidFill>
                  <a:srgbClr val="FF0000"/>
                </a:solidFill>
              </a:rPr>
              <a:t>D</a:t>
            </a:r>
          </a:p>
          <a:p>
            <a:pPr marL="457200" indent="-457200" algn="just">
              <a:spcAft>
                <a:spcPts val="600"/>
              </a:spcAft>
              <a:buAutoNum type="arabicPeriod"/>
            </a:pPr>
            <a:r>
              <a:rPr lang="zh-CN" altLang="en-US" sz="2400" dirty="0" smtClean="0">
                <a:solidFill>
                  <a:srgbClr val="FF0000"/>
                </a:solidFill>
              </a:rPr>
              <a:t>如果这个语料库是领域性质的</a:t>
            </a:r>
            <a:endParaRPr lang="en-US" altLang="zh-CN" sz="2400" dirty="0" smtClean="0">
              <a:solidFill>
                <a:srgbClr val="FF0000"/>
              </a:solidFill>
            </a:endParaRPr>
          </a:p>
          <a:p>
            <a:pPr marL="457200" indent="-457200" algn="just">
              <a:spcAft>
                <a:spcPts val="600"/>
              </a:spcAft>
              <a:buAutoNum type="arabicPeriod"/>
            </a:pPr>
            <a:r>
              <a:rPr lang="zh-CN" altLang="en-US" sz="2400" dirty="0" smtClean="0">
                <a:solidFill>
                  <a:srgbClr val="FF0000"/>
                </a:solidFill>
              </a:rPr>
              <a:t>就可以使用</a:t>
            </a:r>
            <a:r>
              <a:rPr lang="en-US" altLang="zh-CN" sz="2400" dirty="0" smtClean="0">
                <a:solidFill>
                  <a:srgbClr val="FF0000"/>
                </a:solidFill>
              </a:rPr>
              <a:t>TF-IDF</a:t>
            </a:r>
            <a:r>
              <a:rPr lang="zh-CN" altLang="en-US" sz="2400" dirty="0" smtClean="0">
                <a:solidFill>
                  <a:srgbClr val="FF0000"/>
                </a:solidFill>
              </a:rPr>
              <a:t>抽取某个文档中的关键词</a:t>
            </a:r>
            <a:endParaRPr lang="en-US" altLang="zh-CN" sz="2400" dirty="0" smtClean="0">
              <a:solidFill>
                <a:srgbClr val="FF0000"/>
              </a:solidFill>
            </a:endParaRPr>
          </a:p>
        </p:txBody>
      </p:sp>
      <p:sp>
        <p:nvSpPr>
          <p:cNvPr id="4" name="TextBox 1"/>
          <p:cNvSpPr txBox="1"/>
          <p:nvPr/>
        </p:nvSpPr>
        <p:spPr>
          <a:xfrm>
            <a:off x="500284" y="4591796"/>
            <a:ext cx="11386916" cy="674544"/>
          </a:xfrm>
          <a:prstGeom prst="rect">
            <a:avLst/>
          </a:prstGeom>
          <a:noFill/>
        </p:spPr>
        <p:txBody>
          <a:bodyPr wrap="square" lIns="0" tIns="0" rIns="0" rtlCol="0">
            <a:spAutoFit/>
          </a:bodyPr>
          <a:lstStyle/>
          <a:p>
            <a:pPr algn="l" defTabSz="0">
              <a:lnSpc>
                <a:spcPts val="4900"/>
              </a:lnSpc>
            </a:pPr>
            <a:r>
              <a:rPr lang="zh-CN" altLang="en-US" sz="2800" dirty="0" smtClean="0">
                <a:solidFill>
                  <a:srgbClr val="FF0000"/>
                </a:solidFill>
                <a:latin typeface="Trebuchet MS" panose="020B0603020202020204" pitchFamily="18" charset="0"/>
                <a:cs typeface="Trebuchet MS" panose="020B0603020202020204" pitchFamily="18" charset="0"/>
              </a:rPr>
              <a:t>关键词的提取方法有很多，</a:t>
            </a:r>
            <a:r>
              <a:rPr lang="en-US" altLang="zh-CN" sz="2800" dirty="0" smtClean="0">
                <a:solidFill>
                  <a:srgbClr val="FF0000"/>
                </a:solidFill>
                <a:latin typeface="Trebuchet MS" panose="020B0603020202020204" pitchFamily="18" charset="0"/>
                <a:cs typeface="Trebuchet MS" panose="020B0603020202020204" pitchFamily="18" charset="0"/>
              </a:rPr>
              <a:t>TF-IDF</a:t>
            </a:r>
            <a:r>
              <a:rPr lang="zh-CN" altLang="en-US" sz="2800" dirty="0" smtClean="0">
                <a:solidFill>
                  <a:srgbClr val="FF0000"/>
                </a:solidFill>
                <a:latin typeface="Trebuchet MS" panose="020B0603020202020204" pitchFamily="18" charset="0"/>
                <a:cs typeface="Trebuchet MS" panose="020B0603020202020204" pitchFamily="18" charset="0"/>
              </a:rPr>
              <a:t>是其中一种，更多用在词向量的生成中。</a:t>
            </a:r>
            <a:endParaRPr lang="en-US" altLang="zh-CN" sz="2800" dirty="0" smtClean="0">
              <a:solidFill>
                <a:srgbClr val="FF0000"/>
              </a:solidFill>
              <a:latin typeface="Trebuchet MS" panose="020B0603020202020204" pitchFamily="18" charset="0"/>
              <a:cs typeface="Trebuchet MS" panose="020B06030202020202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484653" y="258166"/>
            <a:ext cx="6338178" cy="623440"/>
          </a:xfrm>
          <a:prstGeom prst="rect">
            <a:avLst/>
          </a:prstGeom>
          <a:noFill/>
        </p:spPr>
        <p:txBody>
          <a:bodyPr wrap="square" lIns="0" tIns="0" rIns="0" rtlCol="0">
            <a:spAutoFit/>
          </a:bodyPr>
          <a:lstStyle/>
          <a:p>
            <a:pPr algn="l" defTabSz="0">
              <a:lnSpc>
                <a:spcPts val="4900"/>
              </a:lnSpc>
            </a:pPr>
            <a:r>
              <a:rPr lang="en-US" altLang="zh-CN" sz="3600" dirty="0" smtClean="0">
                <a:solidFill>
                  <a:srgbClr val="FF0000"/>
                </a:solidFill>
                <a:latin typeface="Trebuchet MS" panose="020B0603020202020204" pitchFamily="18" charset="0"/>
                <a:cs typeface="Trebuchet MS" panose="020B0603020202020204" pitchFamily="18" charset="0"/>
              </a:rPr>
              <a:t>TF-IDF</a:t>
            </a:r>
            <a:r>
              <a:rPr lang="zh-CN" altLang="en-US" sz="3600" dirty="0" smtClean="0">
                <a:solidFill>
                  <a:srgbClr val="FF0000"/>
                </a:solidFill>
                <a:latin typeface="Trebuchet MS" panose="020B0603020202020204" pitchFamily="18" charset="0"/>
                <a:cs typeface="Trebuchet MS" panose="020B0603020202020204" pitchFamily="18" charset="0"/>
              </a:rPr>
              <a:t>关键词抽取工具</a:t>
            </a:r>
            <a:endParaRPr lang="en-US" altLang="zh-CN" sz="3600" dirty="0" smtClean="0">
              <a:solidFill>
                <a:srgbClr val="FF0000"/>
              </a:solidFill>
              <a:latin typeface="Trebuchet MS" panose="020B0603020202020204" pitchFamily="18" charset="0"/>
              <a:cs typeface="Trebuchet MS" panose="020B0603020202020204" pitchFamily="18" charset="0"/>
            </a:endParaRPr>
          </a:p>
        </p:txBody>
      </p:sp>
      <p:sp>
        <p:nvSpPr>
          <p:cNvPr id="2" name="矩形 1"/>
          <p:cNvSpPr/>
          <p:nvPr/>
        </p:nvSpPr>
        <p:spPr>
          <a:xfrm>
            <a:off x="4168665" y="1689072"/>
            <a:ext cx="3632341" cy="830997"/>
          </a:xfrm>
          <a:prstGeom prst="rect">
            <a:avLst/>
          </a:prstGeom>
        </p:spPr>
        <p:txBody>
          <a:bodyPr wrap="none">
            <a:spAutoFit/>
          </a:bodyPr>
          <a:lstStyle/>
          <a:p>
            <a:r>
              <a:rPr lang="zh-CN" altLang="en-US" sz="2400" dirty="0">
                <a:hlinkClick r:id="rId3"/>
              </a:rPr>
              <a:t>http://cws.9sep.org/</a:t>
            </a:r>
            <a:r>
              <a:rPr lang="zh-CN" altLang="en-US" sz="2400" dirty="0" smtClean="0">
                <a:hlinkClick r:id="rId3"/>
              </a:rPr>
              <a:t>extract</a:t>
            </a:r>
            <a:endParaRPr lang="en-US" altLang="zh-CN" sz="2400" dirty="0" smtClean="0"/>
          </a:p>
          <a:p>
            <a:endParaRPr lang="en-US" altLang="zh-CN" sz="2400" dirty="0" smtClean="0"/>
          </a:p>
        </p:txBody>
      </p:sp>
      <p:pic>
        <p:nvPicPr>
          <p:cNvPr id="3" name="图片 2"/>
          <p:cNvPicPr>
            <a:picLocks noChangeAspect="1"/>
          </p:cNvPicPr>
          <p:nvPr/>
        </p:nvPicPr>
        <p:blipFill>
          <a:blip r:embed="rId4"/>
          <a:stretch>
            <a:fillRect/>
          </a:stretch>
        </p:blipFill>
        <p:spPr>
          <a:xfrm>
            <a:off x="95903" y="2520069"/>
            <a:ext cx="12096097" cy="2447680"/>
          </a:xfrm>
          <a:prstGeom prst="rect">
            <a:avLst/>
          </a:prstGeom>
        </p:spPr>
      </p:pic>
      <p:sp>
        <p:nvSpPr>
          <p:cNvPr id="6" name="TextBox 1"/>
          <p:cNvSpPr txBox="1"/>
          <p:nvPr/>
        </p:nvSpPr>
        <p:spPr>
          <a:xfrm>
            <a:off x="371330" y="5388966"/>
            <a:ext cx="7248670" cy="674544"/>
          </a:xfrm>
          <a:prstGeom prst="rect">
            <a:avLst/>
          </a:prstGeom>
          <a:noFill/>
        </p:spPr>
        <p:txBody>
          <a:bodyPr wrap="square" lIns="0" tIns="0" rIns="0" rtlCol="0">
            <a:spAutoFit/>
          </a:bodyPr>
          <a:lstStyle/>
          <a:p>
            <a:pPr algn="l" defTabSz="0">
              <a:lnSpc>
                <a:spcPts val="4900"/>
              </a:lnSpc>
            </a:pPr>
            <a:r>
              <a:rPr lang="zh-CN" altLang="en-US" sz="2800" dirty="0" smtClean="0">
                <a:solidFill>
                  <a:srgbClr val="FF0000"/>
                </a:solidFill>
                <a:latin typeface="Trebuchet MS" panose="020B0603020202020204" pitchFamily="18" charset="0"/>
                <a:cs typeface="Trebuchet MS" panose="020B0603020202020204" pitchFamily="18" charset="0"/>
              </a:rPr>
              <a:t>问题：未找到可以给出具体权重值的平台。</a:t>
            </a:r>
            <a:endParaRPr lang="en-US" altLang="zh-CN" sz="2800" dirty="0" smtClean="0">
              <a:solidFill>
                <a:srgbClr val="FF0000"/>
              </a:solidFill>
              <a:latin typeface="Trebuchet MS" panose="020B0603020202020204" pitchFamily="18" charset="0"/>
              <a:cs typeface="Trebuchet MS" panose="020B06030202020202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三</a:t>
            </a:r>
            <a:r>
              <a:rPr lang="zh-CN" altLang="en-US" sz="3600" b="1" dirty="0" smtClean="0">
                <a:solidFill>
                  <a:srgbClr val="FF0000"/>
                </a:solidFill>
                <a:latin typeface="Trebuchet MS" panose="020B0603020202020204" pitchFamily="18" charset="0"/>
                <a:cs typeface="Trebuchet MS" panose="020B0603020202020204" pitchFamily="18" charset="0"/>
              </a:rPr>
              <a:t>、案例一：全文本词频统计（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3" name="图片 2"/>
          <p:cNvPicPr>
            <a:picLocks noChangeAspect="1"/>
          </p:cNvPicPr>
          <p:nvPr/>
        </p:nvPicPr>
        <p:blipFill>
          <a:blip r:embed="rId3"/>
          <a:stretch>
            <a:fillRect/>
          </a:stretch>
        </p:blipFill>
        <p:spPr>
          <a:xfrm>
            <a:off x="373410" y="1461476"/>
            <a:ext cx="10398387" cy="440177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三</a:t>
            </a:r>
            <a:r>
              <a:rPr lang="zh-CN" altLang="en-US" sz="3600" b="1" dirty="0" smtClean="0">
                <a:solidFill>
                  <a:srgbClr val="FF0000"/>
                </a:solidFill>
                <a:latin typeface="Trebuchet MS" panose="020B0603020202020204" pitchFamily="18" charset="0"/>
                <a:cs typeface="Trebuchet MS" panose="020B0603020202020204" pitchFamily="18" charset="0"/>
              </a:rPr>
              <a:t>、案例一：全文本词频统计（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2" name="图片 1"/>
          <p:cNvPicPr>
            <a:picLocks noChangeAspect="1"/>
          </p:cNvPicPr>
          <p:nvPr/>
        </p:nvPicPr>
        <p:blipFill>
          <a:blip r:embed="rId3"/>
          <a:stretch>
            <a:fillRect/>
          </a:stretch>
        </p:blipFill>
        <p:spPr>
          <a:xfrm>
            <a:off x="500284" y="1429707"/>
            <a:ext cx="10238054" cy="453240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smtClean="0">
                <a:solidFill>
                  <a:srgbClr val="FF0000"/>
                </a:solidFill>
                <a:latin typeface="Trebuchet MS" panose="020B0603020202020204" pitchFamily="18" charset="0"/>
                <a:cs typeface="Trebuchet MS" panose="020B0603020202020204" pitchFamily="18" charset="0"/>
              </a:rPr>
              <a:t>四、案例二：指定类型词频统计（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2" name="图片 1"/>
          <p:cNvPicPr>
            <a:picLocks noChangeAspect="1"/>
          </p:cNvPicPr>
          <p:nvPr/>
        </p:nvPicPr>
        <p:blipFill>
          <a:blip r:embed="rId3"/>
          <a:stretch>
            <a:fillRect/>
          </a:stretch>
        </p:blipFill>
        <p:spPr>
          <a:xfrm>
            <a:off x="406399" y="1085694"/>
            <a:ext cx="8828697" cy="511410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1461575" y="264209"/>
            <a:ext cx="4389076" cy="629403"/>
          </a:xfrm>
          <a:prstGeom prst="rect">
            <a:avLst/>
          </a:prstGeom>
          <a:noFill/>
        </p:spPr>
        <p:txBody>
          <a:bodyPr wrap="square" lIns="0" tIns="0" rIns="0" rtlCol="0">
            <a:spAutoFit/>
          </a:bodyPr>
          <a:lstStyle/>
          <a:p>
            <a:pPr algn="l" defTabSz="0">
              <a:lnSpc>
                <a:spcPts val="4900"/>
              </a:lnSpc>
            </a:pPr>
            <a:r>
              <a:rPr lang="zh-CN" altLang="en-US" sz="3995" b="1" dirty="0">
                <a:solidFill>
                  <a:srgbClr val="FF0000"/>
                </a:solidFill>
                <a:latin typeface="Trebuchet MS" panose="020B0603020202020204" pitchFamily="18" charset="0"/>
                <a:cs typeface="Trebuchet MS" panose="020B0603020202020204" pitchFamily="18" charset="0"/>
                <a:sym typeface="+mn-ea"/>
              </a:rPr>
              <a:t>目录</a:t>
            </a:r>
            <a:endParaRPr lang="en-US" altLang="zh-CN" sz="3995" b="1" dirty="0" smtClean="0">
              <a:solidFill>
                <a:srgbClr val="FF0000"/>
              </a:solidFill>
              <a:latin typeface="Trebuchet MS" panose="020B0603020202020204" pitchFamily="18" charset="0"/>
              <a:cs typeface="Trebuchet MS" panose="020B0603020202020204" pitchFamily="18" charset="0"/>
            </a:endParaRPr>
          </a:p>
        </p:txBody>
      </p:sp>
      <p:sp>
        <p:nvSpPr>
          <p:cNvPr id="84994" name="Rectangle 3"/>
          <p:cNvSpPr>
            <a:spLocks noGrp="1"/>
          </p:cNvSpPr>
          <p:nvPr>
            <p:ph type="body" idx="4294967295"/>
          </p:nvPr>
        </p:nvSpPr>
        <p:spPr>
          <a:xfrm>
            <a:off x="1344344" y="1236434"/>
            <a:ext cx="9745687" cy="4328795"/>
          </a:xfrm>
        </p:spPr>
        <p:txBody>
          <a:bodyPr lIns="121920" tIns="60960" rIns="121920" bIns="60960" anchor="t">
            <a:noAutofit/>
          </a:bodyPr>
          <a:lstStyle/>
          <a:p>
            <a:pPr marL="87630" lvl="0" indent="0" algn="just">
              <a:lnSpc>
                <a:spcPct val="110000"/>
              </a:lnSpc>
              <a:buNone/>
            </a:pPr>
            <a:endParaRPr lang="en-US" altLang="zh-CN" sz="3600" dirty="0" smtClean="0">
              <a:solidFill>
                <a:srgbClr val="000000"/>
              </a:solidFill>
              <a:latin typeface="Times New Roman" panose="02020603050405020304" pitchFamily="18" charset="0"/>
              <a:cs typeface="Times New Roman" panose="02020603050405020304" pitchFamily="18" charset="0"/>
            </a:endParaRPr>
          </a:p>
          <a:p>
            <a:pPr marL="430530" lvl="0" indent="-342900" algn="just">
              <a:lnSpc>
                <a:spcPct val="110000"/>
              </a:lnSpc>
              <a:buClr>
                <a:srgbClr val="0070C0"/>
              </a:buClr>
              <a:buFont typeface="Wingdings" panose="05000000000000000000" pitchFamily="2" charset="2"/>
              <a:buChar char="p"/>
            </a:pPr>
            <a:r>
              <a:rPr lang="zh-CN" altLang="en-US" sz="3600" dirty="0" smtClean="0">
                <a:solidFill>
                  <a:srgbClr val="000000"/>
                </a:solidFill>
                <a:latin typeface="Times New Roman" panose="02020603050405020304" pitchFamily="18" charset="0"/>
                <a:cs typeface="Times New Roman" panose="02020603050405020304" pitchFamily="18" charset="0"/>
              </a:rPr>
              <a:t> 词频统计</a:t>
            </a:r>
            <a:endParaRPr lang="en-US" altLang="zh-CN" sz="3600" dirty="0" smtClean="0">
              <a:solidFill>
                <a:srgbClr val="000000"/>
              </a:solidFill>
              <a:latin typeface="Times New Roman" panose="02020603050405020304" pitchFamily="18" charset="0"/>
              <a:cs typeface="Times New Roman" panose="02020603050405020304" pitchFamily="18" charset="0"/>
            </a:endParaRPr>
          </a:p>
          <a:p>
            <a:pPr marL="430530" lvl="0" indent="-342900" algn="just">
              <a:lnSpc>
                <a:spcPct val="110000"/>
              </a:lnSpc>
              <a:buClr>
                <a:srgbClr val="0070C0"/>
              </a:buClr>
              <a:buFont typeface="Wingdings" panose="05000000000000000000" pitchFamily="2" charset="2"/>
              <a:buChar char="p"/>
            </a:pPr>
            <a:r>
              <a:rPr lang="zh-CN" altLang="en-US" sz="3600" dirty="0" smtClean="0">
                <a:solidFill>
                  <a:srgbClr val="000000"/>
                </a:solidFill>
                <a:latin typeface="Times New Roman" panose="02020603050405020304" pitchFamily="18" charset="0"/>
                <a:cs typeface="Times New Roman" panose="02020603050405020304" pitchFamily="18" charset="0"/>
              </a:rPr>
              <a:t> </a:t>
            </a:r>
            <a:r>
              <a:rPr lang="en-US" altLang="zh-CN" sz="3600" dirty="0" smtClean="0">
                <a:solidFill>
                  <a:srgbClr val="000000"/>
                </a:solidFill>
                <a:latin typeface="Times New Roman" panose="02020603050405020304" pitchFamily="18" charset="0"/>
                <a:cs typeface="Times New Roman" panose="02020603050405020304" pitchFamily="18" charset="0"/>
              </a:rPr>
              <a:t>TF-</a:t>
            </a:r>
            <a:r>
              <a:rPr lang="en-US" altLang="zh-CN" sz="3600" dirty="0">
                <a:solidFill>
                  <a:srgbClr val="000000"/>
                </a:solidFill>
                <a:latin typeface="Times New Roman" panose="02020603050405020304" pitchFamily="18" charset="0"/>
                <a:cs typeface="Times New Roman" panose="02020603050405020304" pitchFamily="18" charset="0"/>
              </a:rPr>
              <a:t>IDF</a:t>
            </a:r>
            <a:endParaRPr lang="en-US" altLang="zh-CN" sz="3600" dirty="0" smtClean="0">
              <a:solidFill>
                <a:srgbClr val="000000"/>
              </a:solidFill>
              <a:latin typeface="Times New Roman" panose="02020603050405020304" pitchFamily="18" charset="0"/>
              <a:cs typeface="Times New Roman" panose="02020603050405020304" pitchFamily="18" charset="0"/>
            </a:endParaRPr>
          </a:p>
          <a:p>
            <a:pPr marL="430530" lvl="0" indent="-342900" algn="just">
              <a:lnSpc>
                <a:spcPct val="110000"/>
              </a:lnSpc>
              <a:buClr>
                <a:srgbClr val="0070C0"/>
              </a:buClr>
              <a:buFont typeface="Wingdings" panose="05000000000000000000" pitchFamily="2" charset="2"/>
              <a:buChar char="p"/>
            </a:pPr>
            <a:r>
              <a:rPr lang="zh-CN" altLang="en-US" sz="3600" dirty="0" smtClean="0">
                <a:solidFill>
                  <a:srgbClr val="000000"/>
                </a:solidFill>
                <a:latin typeface="Times New Roman" panose="02020603050405020304" pitchFamily="18" charset="0"/>
                <a:cs typeface="Times New Roman" panose="02020603050405020304" pitchFamily="18" charset="0"/>
              </a:rPr>
              <a:t> 案例一：全文本词频统计</a:t>
            </a:r>
            <a:endParaRPr lang="en-US" altLang="zh-CN" sz="3600" dirty="0" smtClean="0">
              <a:solidFill>
                <a:srgbClr val="000000"/>
              </a:solidFill>
              <a:latin typeface="Times New Roman" panose="02020603050405020304" pitchFamily="18" charset="0"/>
              <a:cs typeface="Times New Roman" panose="02020603050405020304" pitchFamily="18" charset="0"/>
            </a:endParaRPr>
          </a:p>
          <a:p>
            <a:pPr marL="430530" lvl="0" indent="-342900" algn="just">
              <a:lnSpc>
                <a:spcPct val="110000"/>
              </a:lnSpc>
              <a:buClr>
                <a:srgbClr val="0070C0"/>
              </a:buClr>
              <a:buFont typeface="Wingdings" panose="05000000000000000000" pitchFamily="2" charset="2"/>
              <a:buChar char="p"/>
            </a:pPr>
            <a:r>
              <a:rPr lang="zh-CN" altLang="en-US" sz="3600" dirty="0" smtClean="0">
                <a:solidFill>
                  <a:srgbClr val="000000"/>
                </a:solidFill>
                <a:latin typeface="Times New Roman" panose="02020603050405020304" pitchFamily="18" charset="0"/>
                <a:cs typeface="Times New Roman" panose="02020603050405020304" pitchFamily="18" charset="0"/>
              </a:rPr>
              <a:t> 案例二：指定类型词频统计</a:t>
            </a:r>
            <a:endParaRPr lang="en-US" altLang="zh-CN" sz="3600" dirty="0" smtClean="0">
              <a:solidFill>
                <a:srgbClr val="000000"/>
              </a:solidFill>
              <a:latin typeface="Times New Roman" panose="02020603050405020304" pitchFamily="18" charset="0"/>
              <a:cs typeface="Times New Roman" panose="02020603050405020304" pitchFamily="18" charset="0"/>
            </a:endParaRPr>
          </a:p>
          <a:p>
            <a:pPr marL="430530" lvl="0" indent="-342900" algn="just">
              <a:lnSpc>
                <a:spcPct val="110000"/>
              </a:lnSpc>
              <a:buClr>
                <a:srgbClr val="0070C0"/>
              </a:buClr>
              <a:buFont typeface="Wingdings" panose="05000000000000000000" pitchFamily="2" charset="2"/>
              <a:buChar char="p"/>
            </a:pPr>
            <a:r>
              <a:rPr lang="zh-CN" altLang="en-US" sz="3600" dirty="0" smtClean="0">
                <a:solidFill>
                  <a:srgbClr val="000000"/>
                </a:solidFill>
                <a:latin typeface="Times New Roman" panose="02020603050405020304" pitchFamily="18" charset="0"/>
                <a:cs typeface="Times New Roman" panose="02020603050405020304" pitchFamily="18" charset="0"/>
              </a:rPr>
              <a:t> 案例三：</a:t>
            </a:r>
            <a:r>
              <a:rPr lang="en-US" altLang="zh-CN" sz="3600" dirty="0" smtClean="0">
                <a:solidFill>
                  <a:srgbClr val="000000"/>
                </a:solidFill>
                <a:latin typeface="Times New Roman" panose="02020603050405020304" pitchFamily="18" charset="0"/>
                <a:cs typeface="Times New Roman" panose="02020603050405020304" pitchFamily="18" charset="0"/>
              </a:rPr>
              <a:t>TF-IDF</a:t>
            </a:r>
            <a:r>
              <a:rPr lang="zh-CN" altLang="en-US" sz="3600" dirty="0" smtClean="0">
                <a:solidFill>
                  <a:srgbClr val="000000"/>
                </a:solidFill>
                <a:latin typeface="Times New Roman" panose="02020603050405020304" pitchFamily="18" charset="0"/>
                <a:cs typeface="Times New Roman" panose="02020603050405020304" pitchFamily="18" charset="0"/>
              </a:rPr>
              <a:t>计算与分析</a:t>
            </a:r>
            <a:endParaRPr lang="en-US" altLang="zh-CN" sz="3600"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smtClean="0">
                <a:solidFill>
                  <a:srgbClr val="FF0000"/>
                </a:solidFill>
                <a:latin typeface="Trebuchet MS" panose="020B0603020202020204" pitchFamily="18" charset="0"/>
                <a:cs typeface="Trebuchet MS" panose="020B0603020202020204" pitchFamily="18" charset="0"/>
              </a:rPr>
              <a:t>四、案例二：指定类型词频统计（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3" name="图片 2"/>
          <p:cNvPicPr>
            <a:picLocks noChangeAspect="1"/>
          </p:cNvPicPr>
          <p:nvPr/>
        </p:nvPicPr>
        <p:blipFill>
          <a:blip r:embed="rId3"/>
          <a:stretch>
            <a:fillRect/>
          </a:stretch>
        </p:blipFill>
        <p:spPr>
          <a:xfrm>
            <a:off x="212282" y="1570892"/>
            <a:ext cx="11602377" cy="363600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smtClean="0">
                <a:solidFill>
                  <a:srgbClr val="FF0000"/>
                </a:solidFill>
                <a:latin typeface="Trebuchet MS" panose="020B0603020202020204" pitchFamily="18" charset="0"/>
                <a:cs typeface="Trebuchet MS" panose="020B0603020202020204" pitchFamily="18" charset="0"/>
              </a:rPr>
              <a:t>四、案例二：指定类型词频统计（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3" name="图片 2"/>
          <p:cNvPicPr>
            <a:picLocks noChangeAspect="1"/>
          </p:cNvPicPr>
          <p:nvPr/>
        </p:nvPicPr>
        <p:blipFill>
          <a:blip r:embed="rId3"/>
          <a:stretch>
            <a:fillRect/>
          </a:stretch>
        </p:blipFill>
        <p:spPr>
          <a:xfrm>
            <a:off x="195420" y="1344245"/>
            <a:ext cx="8052008" cy="530078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8417070" cy="674544"/>
          </a:xfrm>
          <a:prstGeom prst="rect">
            <a:avLst/>
          </a:prstGeom>
          <a:noFill/>
        </p:spPr>
        <p:txBody>
          <a:bodyPr wrap="square" lIns="0" tIns="0" rIns="0" rtlCol="0">
            <a:spAutoFit/>
          </a:bodyPr>
          <a:lstStyle/>
          <a:p>
            <a:pPr algn="l" defTabSz="0">
              <a:lnSpc>
                <a:spcPts val="4900"/>
              </a:lnSpc>
            </a:pPr>
            <a:r>
              <a:rPr lang="zh-CN" altLang="en-US" sz="3600" b="1" dirty="0" smtClean="0">
                <a:solidFill>
                  <a:srgbClr val="FF0000"/>
                </a:solidFill>
                <a:latin typeface="Trebuchet MS" panose="020B0603020202020204" pitchFamily="18" charset="0"/>
                <a:cs typeface="Trebuchet MS" panose="020B0603020202020204" pitchFamily="18" charset="0"/>
              </a:rPr>
              <a:t>四、案例二：指定类型词频统计（</a:t>
            </a:r>
            <a:r>
              <a:rPr lang="en-US" altLang="zh-CN" sz="3600" b="1" dirty="0" smtClean="0">
                <a:solidFill>
                  <a:srgbClr val="FF0000"/>
                </a:solidFill>
                <a:latin typeface="Trebuchet MS" panose="020B0603020202020204" pitchFamily="18" charset="0"/>
                <a:cs typeface="Trebuchet MS" panose="020B0603020202020204" pitchFamily="18" charset="0"/>
              </a:rPr>
              <a:t>Python</a:t>
            </a:r>
            <a:r>
              <a:rPr lang="zh-CN" altLang="en-US" sz="3600" b="1" dirty="0" smtClean="0">
                <a:solidFill>
                  <a:srgbClr val="FF0000"/>
                </a:solidFill>
                <a:latin typeface="Trebuchet MS" panose="020B0603020202020204" pitchFamily="18" charset="0"/>
                <a:cs typeface="Trebuchet MS" panose="020B0603020202020204" pitchFamily="18" charset="0"/>
              </a:rPr>
              <a:t>）</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pic>
        <p:nvPicPr>
          <p:cNvPr id="2" name="图片 1"/>
          <p:cNvPicPr>
            <a:picLocks noChangeAspect="1"/>
          </p:cNvPicPr>
          <p:nvPr/>
        </p:nvPicPr>
        <p:blipFill>
          <a:blip r:embed="rId3"/>
          <a:stretch>
            <a:fillRect/>
          </a:stretch>
        </p:blipFill>
        <p:spPr>
          <a:xfrm>
            <a:off x="429846" y="1500554"/>
            <a:ext cx="10297889" cy="458372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3" y="265981"/>
            <a:ext cx="10081747" cy="673735"/>
          </a:xfrm>
          <a:prstGeom prst="rect">
            <a:avLst/>
          </a:prstGeom>
          <a:noFill/>
        </p:spPr>
        <p:txBody>
          <a:bodyPr wrap="square" lIns="0" tIns="0" rIns="0" rtlCol="0">
            <a:spAutoFit/>
          </a:bodyPr>
          <a:lstStyle/>
          <a:p>
            <a:pPr algn="l" defTabSz="0">
              <a:lnSpc>
                <a:spcPts val="4900"/>
              </a:lnSpc>
            </a:pPr>
            <a:r>
              <a:rPr lang="zh-CN" altLang="en-US" sz="3600" b="1" dirty="0">
                <a:solidFill>
                  <a:srgbClr val="FF0000"/>
                </a:solidFill>
                <a:latin typeface="Trebuchet MS" panose="020B0603020202020204" pitchFamily="18" charset="0"/>
                <a:cs typeface="Trebuchet MS" panose="020B0603020202020204" pitchFamily="18" charset="0"/>
              </a:rPr>
              <a:t>五</a:t>
            </a:r>
            <a:r>
              <a:rPr lang="zh-CN" altLang="en-US" sz="3600" b="1" dirty="0" smtClean="0">
                <a:solidFill>
                  <a:srgbClr val="FF0000"/>
                </a:solidFill>
                <a:latin typeface="Trebuchet MS" panose="020B0603020202020204" pitchFamily="18" charset="0"/>
                <a:cs typeface="Trebuchet MS" panose="020B0603020202020204" pitchFamily="18" charset="0"/>
              </a:rPr>
              <a:t>、</a:t>
            </a:r>
            <a:r>
              <a:rPr lang="zh-CN" sz="3600" b="1" dirty="0" smtClean="0">
                <a:solidFill>
                  <a:srgbClr val="FF0000"/>
                </a:solidFill>
                <a:latin typeface="Trebuchet MS" panose="020B0603020202020204" pitchFamily="18" charset="0"/>
                <a:cs typeface="Trebuchet MS" panose="020B0603020202020204" pitchFamily="18" charset="0"/>
              </a:rPr>
              <a:t>作业</a:t>
            </a:r>
          </a:p>
        </p:txBody>
      </p:sp>
      <p:sp>
        <p:nvSpPr>
          <p:cNvPr id="4" name="矩形 3"/>
          <p:cNvSpPr/>
          <p:nvPr/>
        </p:nvSpPr>
        <p:spPr>
          <a:xfrm>
            <a:off x="742461" y="1611207"/>
            <a:ext cx="10738338" cy="1491615"/>
          </a:xfrm>
          <a:prstGeom prst="rect">
            <a:avLst/>
          </a:prstGeom>
        </p:spPr>
        <p:txBody>
          <a:bodyPr wrap="square">
            <a:spAutoFit/>
          </a:bodyPr>
          <a:lstStyle/>
          <a:p>
            <a:pPr algn="just">
              <a:spcAft>
                <a:spcPts val="1200"/>
              </a:spcAft>
            </a:pPr>
            <a:r>
              <a:rPr lang="zh-CN" altLang="en-US" sz="2800" b="1" u="sng" dirty="0" smtClean="0">
                <a:latin typeface="+mn-ea"/>
              </a:rPr>
              <a:t>课后作业</a:t>
            </a:r>
            <a:endParaRPr lang="en-US" altLang="zh-CN" sz="2800" b="1" u="sng" dirty="0" smtClean="0">
              <a:latin typeface="+mn-ea"/>
            </a:endParaRPr>
          </a:p>
          <a:p>
            <a:pPr marL="457200" indent="-457200" algn="just">
              <a:spcAft>
                <a:spcPts val="600"/>
              </a:spcAft>
              <a:buAutoNum type="arabicPeriod"/>
            </a:pPr>
            <a:r>
              <a:rPr lang="zh-CN" altLang="en-US" sz="2400" dirty="0" smtClean="0">
                <a:solidFill>
                  <a:srgbClr val="FF0000"/>
                </a:solidFill>
              </a:rPr>
              <a:t>完成</a:t>
            </a:r>
            <a:r>
              <a:rPr lang="en-US" altLang="zh-CN" sz="2400" dirty="0" smtClean="0">
                <a:solidFill>
                  <a:srgbClr val="FF0000"/>
                </a:solidFill>
              </a:rPr>
              <a:t>ppt</a:t>
            </a:r>
            <a:r>
              <a:rPr lang="zh-CN" altLang="en-US" sz="2400" dirty="0" smtClean="0">
                <a:solidFill>
                  <a:srgbClr val="FF0000"/>
                </a:solidFill>
              </a:rPr>
              <a:t>中的程序运行</a:t>
            </a:r>
            <a:endParaRPr lang="en-US" altLang="zh-CN" sz="2400" dirty="0" smtClean="0">
              <a:solidFill>
                <a:srgbClr val="FF0000"/>
              </a:solidFill>
            </a:endParaRPr>
          </a:p>
          <a:p>
            <a:pPr marL="457200" indent="-457200" algn="just">
              <a:spcAft>
                <a:spcPts val="600"/>
              </a:spcAft>
              <a:buAutoNum type="arabicPeriod"/>
            </a:pPr>
            <a:r>
              <a:rPr lang="zh-CN" sz="2400" dirty="0" smtClean="0">
                <a:solidFill>
                  <a:srgbClr val="FF0000"/>
                </a:solidFill>
              </a:rPr>
              <a:t>把</a:t>
            </a:r>
            <a:r>
              <a:rPr lang="en-US" altLang="zh-CN" sz="2400" dirty="0" smtClean="0">
                <a:solidFill>
                  <a:srgbClr val="FF0000"/>
                </a:solidFill>
              </a:rPr>
              <a:t>ppt</a:t>
            </a:r>
            <a:r>
              <a:rPr lang="zh-CN" altLang="en-US" sz="2400" dirty="0" smtClean="0">
                <a:solidFill>
                  <a:srgbClr val="FF0000"/>
                </a:solidFill>
              </a:rPr>
              <a:t>中的文本换成其他电子书，比如《红楼梦》</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p:cNvSpPr>
          <p:nvPr>
            <p:ph type="body" idx="4294967295"/>
          </p:nvPr>
        </p:nvSpPr>
        <p:spPr>
          <a:xfrm>
            <a:off x="1280161" y="1479681"/>
            <a:ext cx="5063884" cy="4328795"/>
          </a:xfrm>
        </p:spPr>
        <p:txBody>
          <a:bodyPr lIns="121920" tIns="60960" rIns="121920" bIns="60960" anchor="t">
            <a:normAutofit/>
          </a:bodyPr>
          <a:lstStyle/>
          <a:p>
            <a:pPr marL="87630" lvl="0" indent="0" algn="ctr">
              <a:lnSpc>
                <a:spcPct val="110000"/>
              </a:lnSpc>
              <a:buNone/>
            </a:pPr>
            <a:r>
              <a:rPr lang="en-US" altLang="zh-CN" sz="6600" i="1" dirty="0" smtClean="0">
                <a:solidFill>
                  <a:srgbClr val="000000"/>
                </a:solidFill>
                <a:latin typeface="Times New Roman" panose="02020603050405020304" pitchFamily="18" charset="0"/>
                <a:cs typeface="Times New Roman" panose="02020603050405020304" pitchFamily="18" charset="0"/>
              </a:rPr>
              <a:t>Q &amp; A</a:t>
            </a:r>
          </a:p>
          <a:p>
            <a:pPr marL="87630" lvl="0" indent="0" algn="ctr">
              <a:lnSpc>
                <a:spcPct val="110000"/>
              </a:lnSpc>
              <a:buNone/>
            </a:pPr>
            <a:endParaRPr lang="en-US" altLang="zh-CN" sz="4800" i="1" dirty="0" smtClean="0">
              <a:solidFill>
                <a:srgbClr val="000000"/>
              </a:solidFill>
              <a:latin typeface="Times New Roman" panose="02020603050405020304" pitchFamily="18" charset="0"/>
              <a:cs typeface="Times New Roman" panose="02020603050405020304" pitchFamily="18" charset="0"/>
            </a:endParaRPr>
          </a:p>
          <a:p>
            <a:pPr marL="87630" lvl="0" indent="0" algn="ctr">
              <a:lnSpc>
                <a:spcPct val="110000"/>
              </a:lnSpc>
              <a:buNone/>
            </a:pPr>
            <a:r>
              <a:rPr lang="zh-CN" altLang="en-US" sz="4800" i="1" dirty="0" smtClean="0">
                <a:solidFill>
                  <a:srgbClr val="FF0000"/>
                </a:solidFill>
                <a:latin typeface="Times New Roman" panose="02020603050405020304" pitchFamily="18" charset="0"/>
                <a:cs typeface="Times New Roman" panose="02020603050405020304" pitchFamily="18" charset="0"/>
              </a:rPr>
              <a:t>谢谢！</a:t>
            </a:r>
            <a:endParaRPr lang="en-US" altLang="zh-CN" sz="4800" i="1" dirty="0" smtClean="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992" y="667583"/>
            <a:ext cx="4010749" cy="5589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
          <p:cNvSpPr txBox="1"/>
          <p:nvPr/>
        </p:nvSpPr>
        <p:spPr>
          <a:xfrm>
            <a:off x="500284" y="265981"/>
            <a:ext cx="5369070" cy="623440"/>
          </a:xfrm>
          <a:prstGeom prst="rect">
            <a:avLst/>
          </a:prstGeom>
          <a:noFill/>
        </p:spPr>
        <p:txBody>
          <a:bodyPr wrap="square" lIns="0" tIns="0" rIns="0" rtlCol="0">
            <a:spAutoFit/>
          </a:bodyPr>
          <a:lstStyle/>
          <a:p>
            <a:pPr algn="l" defTabSz="0">
              <a:lnSpc>
                <a:spcPts val="4900"/>
              </a:lnSpc>
            </a:pPr>
            <a:r>
              <a:rPr lang="zh-CN" altLang="en-US" sz="3600" b="1" dirty="0" smtClean="0">
                <a:solidFill>
                  <a:srgbClr val="FF0000"/>
                </a:solidFill>
                <a:latin typeface="Trebuchet MS" panose="020B0603020202020204" pitchFamily="18" charset="0"/>
                <a:cs typeface="Trebuchet MS" panose="020B0603020202020204" pitchFamily="18" charset="0"/>
              </a:rPr>
              <a:t>一、词频统计</a:t>
            </a:r>
            <a:endParaRPr lang="en-US" altLang="zh-CN" sz="3600" b="1" dirty="0" smtClean="0">
              <a:solidFill>
                <a:srgbClr val="FF0000"/>
              </a:solidFill>
              <a:latin typeface="Trebuchet MS" panose="020B0603020202020204" pitchFamily="18" charset="0"/>
              <a:cs typeface="Trebuchet MS" panose="020B0603020202020204" pitchFamily="18" charset="0"/>
            </a:endParaRPr>
          </a:p>
        </p:txBody>
      </p:sp>
      <p:sp>
        <p:nvSpPr>
          <p:cNvPr id="6" name="矩形 5"/>
          <p:cNvSpPr/>
          <p:nvPr/>
        </p:nvSpPr>
        <p:spPr>
          <a:xfrm>
            <a:off x="549228" y="1587473"/>
            <a:ext cx="5320126" cy="1815882"/>
          </a:xfrm>
          <a:prstGeom prst="rect">
            <a:avLst/>
          </a:prstGeom>
        </p:spPr>
        <p:txBody>
          <a:bodyPr wrap="square">
            <a:spAutoFit/>
          </a:bodyPr>
          <a:lstStyle/>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什么是词频统计？</a:t>
            </a:r>
            <a:endParaRPr lang="en-US" altLang="zh-CN" sz="2800" dirty="0" smtClean="0">
              <a:solidFill>
                <a:srgbClr val="000000"/>
              </a:solidFill>
              <a:latin typeface="Times New Roman" panose="02020603050405020304" pitchFamily="18" charset="0"/>
              <a:cs typeface="Times New Roman" panose="02020603050405020304" pitchFamily="18" charset="0"/>
            </a:endParaRPr>
          </a:p>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词频统计的意义是什么？</a:t>
            </a:r>
            <a:endParaRPr lang="en-US" altLang="zh-CN" sz="2800" dirty="0" smtClean="0"/>
          </a:p>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一些经典的案例？</a:t>
            </a:r>
            <a:endParaRPr lang="en-US" altLang="zh-CN" sz="2800" dirty="0" smtClean="0">
              <a:solidFill>
                <a:srgbClr val="000000"/>
              </a:solidFill>
              <a:latin typeface="Times New Roman" panose="02020603050405020304" pitchFamily="18" charset="0"/>
              <a:cs typeface="Times New Roman" panose="02020603050405020304" pitchFamily="18" charset="0"/>
            </a:endParaRPr>
          </a:p>
          <a:p>
            <a:pPr marL="285750" indent="-285750">
              <a:buClr>
                <a:srgbClr val="FF0000"/>
              </a:buClr>
              <a:buFont typeface="Arial" panose="020B0604020202020204" pitchFamily="34" charset="0"/>
              <a:buChar char="•"/>
            </a:pPr>
            <a:r>
              <a:rPr lang="zh-CN" altLang="en-US" sz="2800" dirty="0" smtClean="0">
                <a:solidFill>
                  <a:srgbClr val="000000"/>
                </a:solidFill>
                <a:latin typeface="Times New Roman" panose="02020603050405020304" pitchFamily="18" charset="0"/>
                <a:cs typeface="Times New Roman" panose="02020603050405020304" pitchFamily="18" charset="0"/>
              </a:rPr>
              <a:t>词频统计的</a:t>
            </a:r>
            <a:r>
              <a:rPr lang="zh-CN" altLang="en-US" sz="2800" b="1" u="sng" dirty="0" smtClean="0">
                <a:solidFill>
                  <a:srgbClr val="FF0000"/>
                </a:solidFill>
                <a:latin typeface="Times New Roman" panose="02020603050405020304" pitchFamily="18" charset="0"/>
                <a:cs typeface="Times New Roman" panose="02020603050405020304" pitchFamily="18" charset="0"/>
              </a:rPr>
              <a:t>关键在于分析</a:t>
            </a:r>
            <a:r>
              <a:rPr lang="zh-CN" altLang="en-US" sz="2800" dirty="0" smtClean="0">
                <a:solidFill>
                  <a:srgbClr val="000000"/>
                </a:solidFill>
                <a:latin typeface="Times New Roman" panose="02020603050405020304" pitchFamily="18" charset="0"/>
                <a:cs typeface="Times New Roman" panose="02020603050405020304" pitchFamily="18" charset="0"/>
              </a:rPr>
              <a:t>！</a:t>
            </a:r>
            <a:endParaRPr lang="en-US" altLang="zh-CN" sz="2800" dirty="0" smtClean="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9604" y="231490"/>
            <a:ext cx="5607945" cy="634020"/>
          </a:xfrm>
          <a:prstGeom prst="rect">
            <a:avLst/>
          </a:prstGeom>
        </p:spPr>
        <p:txBody>
          <a:bodyPr wrap="none">
            <a:spAutoFit/>
          </a:bodyPr>
          <a:lstStyle/>
          <a:p>
            <a:pPr marL="87630" lvl="0" algn="ctr">
              <a:lnSpc>
                <a:spcPct val="110000"/>
              </a:lnSpc>
              <a:buClr>
                <a:srgbClr val="0070C0"/>
              </a:buClr>
            </a:pPr>
            <a:r>
              <a:rPr lang="zh-CN" altLang="en-US" sz="3200" dirty="0" smtClean="0">
                <a:solidFill>
                  <a:srgbClr val="FF0000"/>
                </a:solidFill>
                <a:latin typeface="Times New Roman" panose="02020603050405020304" pitchFamily="18" charset="0"/>
                <a:cs typeface="Times New Roman" panose="02020603050405020304" pitchFamily="18" charset="0"/>
              </a:rPr>
              <a:t>你所熟悉的词频统计有哪些？</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367322" y="1468071"/>
            <a:ext cx="11405705" cy="457040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726966" y="2011285"/>
            <a:ext cx="4428135" cy="1920526"/>
          </a:xfrm>
          <a:prstGeom prst="rect">
            <a:avLst/>
          </a:prstGeom>
        </p:spPr>
        <p:txBody>
          <a:bodyPr wrap="none">
            <a:spAutoFit/>
          </a:bodyPr>
          <a:lstStyle/>
          <a:p>
            <a:pPr marL="87630" lvl="0" algn="ctr">
              <a:lnSpc>
                <a:spcPct val="110000"/>
              </a:lnSpc>
              <a:buClr>
                <a:srgbClr val="0070C0"/>
              </a:buClr>
            </a:pPr>
            <a:r>
              <a:rPr lang="en-US" altLang="zh-CN" sz="3600" i="1" dirty="0" smtClean="0">
                <a:solidFill>
                  <a:srgbClr val="FF0000"/>
                </a:solidFill>
                <a:latin typeface="Times New Roman" panose="02020603050405020304" pitchFamily="18" charset="0"/>
                <a:cs typeface="Times New Roman" panose="02020603050405020304" pitchFamily="18" charset="0"/>
              </a:rPr>
              <a:t>1</a:t>
            </a:r>
          </a:p>
          <a:p>
            <a:pPr marL="87630" lvl="0" algn="ctr">
              <a:lnSpc>
                <a:spcPct val="110000"/>
              </a:lnSpc>
              <a:buClr>
                <a:srgbClr val="0070C0"/>
              </a:buClr>
            </a:pPr>
            <a:r>
              <a:rPr lang="zh-CN" altLang="en-US" sz="3600" dirty="0" smtClean="0">
                <a:solidFill>
                  <a:srgbClr val="FF0000"/>
                </a:solidFill>
                <a:latin typeface="Times New Roman" panose="02020603050405020304" pitchFamily="18" charset="0"/>
                <a:cs typeface="Times New Roman" panose="02020603050405020304" pitchFamily="18" charset="0"/>
              </a:rPr>
              <a:t>词频统计与哲学研究</a:t>
            </a:r>
            <a:endParaRPr lang="en-US" altLang="zh-CN" sz="3600" dirty="0" smtClean="0">
              <a:solidFill>
                <a:srgbClr val="FF0000"/>
              </a:solidFill>
              <a:latin typeface="Times New Roman" panose="02020603050405020304" pitchFamily="18" charset="0"/>
              <a:cs typeface="Times New Roman" panose="02020603050405020304" pitchFamily="18" charset="0"/>
            </a:endParaRPr>
          </a:p>
          <a:p>
            <a:pPr marL="87630" lvl="0" algn="ctr">
              <a:lnSpc>
                <a:spcPct val="110000"/>
              </a:lnSpc>
              <a:buClr>
                <a:srgbClr val="0070C0"/>
              </a:buClr>
            </a:pPr>
            <a:r>
              <a:rPr lang="zh-CN" altLang="en-US" sz="3600" dirty="0">
                <a:solidFill>
                  <a:srgbClr val="FF0000"/>
                </a:solidFill>
                <a:latin typeface="Times New Roman" panose="02020603050405020304" pitchFamily="18" charset="0"/>
                <a:cs typeface="Times New Roman" panose="02020603050405020304" pitchFamily="18" charset="0"/>
              </a:rPr>
              <a:t>张</a:t>
            </a:r>
            <a:r>
              <a:rPr lang="zh-CN" altLang="en-US" sz="3600" dirty="0" smtClean="0">
                <a:solidFill>
                  <a:srgbClr val="FF0000"/>
                </a:solidFill>
                <a:latin typeface="Times New Roman" panose="02020603050405020304" pitchFamily="18" charset="0"/>
                <a:cs typeface="Times New Roman" panose="02020603050405020304" pitchFamily="18" charset="0"/>
              </a:rPr>
              <a:t>一兵</a:t>
            </a:r>
            <a:endParaRPr lang="en-US" altLang="zh-CN" sz="36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477793"/>
            <a:ext cx="6378500" cy="5618542"/>
          </a:xfrm>
          <a:prstGeom prst="rect">
            <a:avLst/>
          </a:prstGeom>
        </p:spPr>
      </p:pic>
      <p:pic>
        <p:nvPicPr>
          <p:cNvPr id="7" name="图片 6"/>
          <p:cNvPicPr>
            <a:picLocks noChangeAspect="1"/>
          </p:cNvPicPr>
          <p:nvPr/>
        </p:nvPicPr>
        <p:blipFill>
          <a:blip r:embed="rId4"/>
          <a:stretch>
            <a:fillRect/>
          </a:stretch>
        </p:blipFill>
        <p:spPr>
          <a:xfrm>
            <a:off x="6304359" y="2763664"/>
            <a:ext cx="5706408" cy="3159342"/>
          </a:xfrm>
          <a:prstGeom prst="rect">
            <a:avLst/>
          </a:prstGeom>
        </p:spPr>
      </p:pic>
      <p:sp>
        <p:nvSpPr>
          <p:cNvPr id="8" name="文本框 7"/>
          <p:cNvSpPr txBox="1"/>
          <p:nvPr/>
        </p:nvSpPr>
        <p:spPr>
          <a:xfrm>
            <a:off x="4665784" y="3087077"/>
            <a:ext cx="1172307" cy="461665"/>
          </a:xfrm>
          <a:prstGeom prst="rect">
            <a:avLst/>
          </a:prstGeom>
          <a:noFill/>
        </p:spPr>
        <p:txBody>
          <a:bodyPr wrap="square" rtlCol="0">
            <a:spAutoFit/>
          </a:bodyPr>
          <a:lstStyle/>
          <a:p>
            <a:r>
              <a:rPr lang="en-US" altLang="zh-CN" sz="2400" b="1" dirty="0" smtClean="0">
                <a:solidFill>
                  <a:srgbClr val="FF0000"/>
                </a:solidFill>
                <a:latin typeface="+mn-ea"/>
              </a:rPr>
              <a:t>2012</a:t>
            </a:r>
            <a:r>
              <a:rPr lang="zh-CN" altLang="en-US" sz="2400" b="1" dirty="0" smtClean="0">
                <a:solidFill>
                  <a:srgbClr val="FF0000"/>
                </a:solidFill>
                <a:latin typeface="+mn-ea"/>
              </a:rPr>
              <a:t>年</a:t>
            </a:r>
            <a:endParaRPr lang="zh-CN" altLang="en-US" sz="2400" b="1" dirty="0">
              <a:solidFill>
                <a:srgbClr val="FF0000"/>
              </a:solidFill>
              <a:latin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524368" y="1545772"/>
            <a:ext cx="5577016" cy="4604103"/>
          </a:xfrm>
          <a:prstGeom prst="rect">
            <a:avLst/>
          </a:prstGeom>
        </p:spPr>
      </p:pic>
      <p:pic>
        <p:nvPicPr>
          <p:cNvPr id="4" name="图片 3"/>
          <p:cNvPicPr>
            <a:picLocks noChangeAspect="1"/>
          </p:cNvPicPr>
          <p:nvPr/>
        </p:nvPicPr>
        <p:blipFill>
          <a:blip r:embed="rId4"/>
          <a:stretch>
            <a:fillRect/>
          </a:stretch>
        </p:blipFill>
        <p:spPr>
          <a:xfrm>
            <a:off x="48238" y="2545492"/>
            <a:ext cx="6476130" cy="2320775"/>
          </a:xfrm>
          <a:prstGeom prst="rect">
            <a:avLst/>
          </a:prstGeom>
        </p:spPr>
      </p:pic>
      <p:sp>
        <p:nvSpPr>
          <p:cNvPr id="6" name="矩形 5"/>
          <p:cNvSpPr/>
          <p:nvPr/>
        </p:nvSpPr>
        <p:spPr>
          <a:xfrm>
            <a:off x="48238" y="294013"/>
            <a:ext cx="6228308" cy="634020"/>
          </a:xfrm>
          <a:prstGeom prst="rect">
            <a:avLst/>
          </a:prstGeom>
        </p:spPr>
        <p:txBody>
          <a:bodyPr wrap="none">
            <a:spAutoFit/>
          </a:bodyPr>
          <a:lstStyle/>
          <a:p>
            <a:pPr marL="87630" lvl="0" algn="ctr">
              <a:lnSpc>
                <a:spcPct val="110000"/>
              </a:lnSpc>
              <a:buClr>
                <a:srgbClr val="0070C0"/>
              </a:buClr>
            </a:pPr>
            <a:r>
              <a:rPr lang="zh-CN" altLang="en-US" sz="3200" dirty="0" smtClean="0">
                <a:solidFill>
                  <a:srgbClr val="FF0000"/>
                </a:solidFill>
                <a:latin typeface="Times New Roman" panose="02020603050405020304" pitchFamily="18" charset="0"/>
                <a:cs typeface="Times New Roman" panose="02020603050405020304" pitchFamily="18" charset="0"/>
              </a:rPr>
              <a:t>细致的手工查阅与原文词频统计</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720588" y="1112108"/>
            <a:ext cx="6621120" cy="4218767"/>
          </a:xfrm>
          <a:prstGeom prst="rect">
            <a:avLst/>
          </a:prstGeom>
        </p:spPr>
      </p:pic>
      <p:sp>
        <p:nvSpPr>
          <p:cNvPr id="6" name="矩形 5"/>
          <p:cNvSpPr/>
          <p:nvPr/>
        </p:nvSpPr>
        <p:spPr>
          <a:xfrm>
            <a:off x="145277" y="252824"/>
            <a:ext cx="8480527" cy="634020"/>
          </a:xfrm>
          <a:prstGeom prst="rect">
            <a:avLst/>
          </a:prstGeom>
        </p:spPr>
        <p:txBody>
          <a:bodyPr wrap="none">
            <a:spAutoFit/>
          </a:bodyPr>
          <a:lstStyle/>
          <a:p>
            <a:pPr marL="87630" lvl="0" algn="ctr">
              <a:lnSpc>
                <a:spcPct val="110000"/>
              </a:lnSpc>
              <a:buClr>
                <a:srgbClr val="0070C0"/>
              </a:buClr>
            </a:pPr>
            <a:r>
              <a:rPr lang="zh-CN" altLang="en-US" sz="3200" dirty="0" smtClean="0">
                <a:solidFill>
                  <a:srgbClr val="FF0000"/>
                </a:solidFill>
                <a:latin typeface="Times New Roman" panose="02020603050405020304" pitchFamily="18" charset="0"/>
                <a:cs typeface="Times New Roman" panose="02020603050405020304" pitchFamily="18" charset="0"/>
              </a:rPr>
              <a:t>马克思不同时期作品中“人本主义”词频变化</a:t>
            </a:r>
            <a:endParaRPr lang="en-US" altLang="zh-CN" sz="3200" dirty="0">
              <a:solidFill>
                <a:srgbClr val="FF000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4"/>
          <a:stretch>
            <a:fillRect/>
          </a:stretch>
        </p:blipFill>
        <p:spPr>
          <a:xfrm>
            <a:off x="1816958" y="5330875"/>
            <a:ext cx="9114653" cy="81767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1730</Words>
  <Application>Microsoft Office PowerPoint</Application>
  <PresentationFormat>宽屏</PresentationFormat>
  <Paragraphs>162</Paragraphs>
  <Slides>34</Slides>
  <Notes>33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34</vt:i4>
      </vt:variant>
    </vt:vector>
  </HeadingPairs>
  <TitlesOfParts>
    <vt:vector size="45" baseType="lpstr">
      <vt:lpstr>黑体</vt:lpstr>
      <vt:lpstr>华文楷体</vt:lpstr>
      <vt:lpstr>宋体</vt:lpstr>
      <vt:lpstr>Arial</vt:lpstr>
      <vt:lpstr>Calibri</vt:lpstr>
      <vt:lpstr>Calibri Light</vt:lpstr>
      <vt:lpstr>Times New Roman</vt:lpstr>
      <vt:lpstr>Trebuchet MS</vt:lpstr>
      <vt:lpstr>Wingdings</vt:lpstr>
      <vt:lpstr>Office Theme</vt:lpstr>
      <vt:lpstr>1_Office 主题</vt:lpstr>
      <vt:lpstr>电子商务数据分析方法与技术</vt:lpstr>
      <vt:lpstr>第二讲 词频统计与分析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fish</dc:creator>
  <cp:lastModifiedBy>dell</cp:lastModifiedBy>
  <cp:revision>1293</cp:revision>
  <dcterms:created xsi:type="dcterms:W3CDTF">2016-09-13T08:43:00Z</dcterms:created>
  <dcterms:modified xsi:type="dcterms:W3CDTF">2021-03-08T13:37:34Z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